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7"/>
  </p:notesMasterIdLst>
  <p:handoutMasterIdLst>
    <p:handoutMasterId r:id="rId48"/>
  </p:handoutMasterIdLst>
  <p:sldIdLst>
    <p:sldId id="1309" r:id="rId6"/>
    <p:sldId id="1342" r:id="rId7"/>
    <p:sldId id="1366" r:id="rId8"/>
    <p:sldId id="1382" r:id="rId9"/>
    <p:sldId id="1379" r:id="rId10"/>
    <p:sldId id="1383" r:id="rId11"/>
    <p:sldId id="1376" r:id="rId12"/>
    <p:sldId id="1381" r:id="rId13"/>
    <p:sldId id="1378" r:id="rId14"/>
    <p:sldId id="1377" r:id="rId15"/>
    <p:sldId id="1367" r:id="rId16"/>
    <p:sldId id="1355" r:id="rId17"/>
    <p:sldId id="1357" r:id="rId18"/>
    <p:sldId id="1359" r:id="rId19"/>
    <p:sldId id="1360" r:id="rId20"/>
    <p:sldId id="1363" r:id="rId21"/>
    <p:sldId id="1364" r:id="rId22"/>
    <p:sldId id="1384" r:id="rId23"/>
    <p:sldId id="1385" r:id="rId24"/>
    <p:sldId id="1370" r:id="rId25"/>
    <p:sldId id="1398" r:id="rId26"/>
    <p:sldId id="1404" r:id="rId27"/>
    <p:sldId id="1399" r:id="rId28"/>
    <p:sldId id="1401" r:id="rId29"/>
    <p:sldId id="1402" r:id="rId30"/>
    <p:sldId id="1403" r:id="rId31"/>
    <p:sldId id="1372" r:id="rId32"/>
    <p:sldId id="1373" r:id="rId33"/>
    <p:sldId id="1406" r:id="rId34"/>
    <p:sldId id="1405" r:id="rId35"/>
    <p:sldId id="1407" r:id="rId36"/>
    <p:sldId id="1408" r:id="rId37"/>
    <p:sldId id="1409" r:id="rId38"/>
    <p:sldId id="1410" r:id="rId39"/>
    <p:sldId id="1365" r:id="rId40"/>
    <p:sldId id="1374" r:id="rId41"/>
    <p:sldId id="1411" r:id="rId42"/>
    <p:sldId id="1414" r:id="rId43"/>
    <p:sldId id="1412" r:id="rId44"/>
    <p:sldId id="1413" r:id="rId45"/>
    <p:sldId id="1353"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Lst>
        </p14:section>
        <p14:section name="Iot" id="{262DF92D-807A-457B-83EF-C53B8BA76377}">
          <p14:sldIdLst>
            <p14:sldId id="1366"/>
            <p14:sldId id="1382"/>
            <p14:sldId id="1379"/>
            <p14:sldId id="1383"/>
            <p14:sldId id="1376"/>
            <p14:sldId id="1381"/>
            <p14:sldId id="1378"/>
            <p14:sldId id="1377"/>
          </p14:sldIdLst>
        </p14:section>
        <p14:section name="Cognitive" id="{5B7E8D3B-EFFA-4653-B221-F5122CE17E12}">
          <p14:sldIdLst>
            <p14:sldId id="1367"/>
            <p14:sldId id="1355"/>
            <p14:sldId id="1357"/>
            <p14:sldId id="1359"/>
            <p14:sldId id="1360"/>
            <p14:sldId id="1363"/>
            <p14:sldId id="1364"/>
            <p14:sldId id="1384"/>
            <p14:sldId id="1385"/>
          </p14:sldIdLst>
        </p14:section>
        <p14:section name="Bots" id="{392554A4-F055-4E06-890E-6F79D92E7091}">
          <p14:sldIdLst>
            <p14:sldId id="1370"/>
            <p14:sldId id="1398"/>
            <p14:sldId id="1404"/>
            <p14:sldId id="1399"/>
            <p14:sldId id="1401"/>
            <p14:sldId id="1402"/>
            <p14:sldId id="1403"/>
          </p14:sldIdLst>
        </p14:section>
        <p14:section name="officeapis" id="{C723B0FA-FBF7-413B-8919-F48BA8BC21E9}">
          <p14:sldIdLst>
            <p14:sldId id="1372"/>
          </p14:sldIdLst>
        </p14:section>
        <p14:section name="S4b" id="{8025D2D6-B0DE-4C7A-8115-5983F249F38A}">
          <p14:sldIdLst>
            <p14:sldId id="1373"/>
            <p14:sldId id="1406"/>
            <p14:sldId id="1405"/>
            <p14:sldId id="1407"/>
            <p14:sldId id="1408"/>
            <p14:sldId id="1409"/>
            <p14:sldId id="1410"/>
            <p14:sldId id="1365"/>
          </p14:sldIdLst>
        </p14:section>
        <p14:section name="Onenote" id="{3AB720EB-4445-4565-BF82-A932B0614DA9}">
          <p14:sldIdLst>
            <p14:sldId id="1374"/>
            <p14:sldId id="1411"/>
            <p14:sldId id="1414"/>
            <p14:sldId id="1412"/>
            <p14:sldId id="1413"/>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64" autoAdjust="0"/>
    <p:restoredTop sz="86432" autoAdjust="0"/>
  </p:normalViewPr>
  <p:slideViewPr>
    <p:cSldViewPr>
      <p:cViewPr varScale="1">
        <p:scale>
          <a:sx n="80" d="100"/>
          <a:sy n="80" d="100"/>
        </p:scale>
        <p:origin x="60" y="366"/>
      </p:cViewPr>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1020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10/7/2016 7:22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10/7/2016 7:21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10/7/2016 7:21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7:22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06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716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02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1778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00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344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10/7/2016 7:22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568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827DF-3456-41F3-AC77-BB9B153258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818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AA082-1FA3-4F27-92DD-F4F648D553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06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10/7/2016</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35</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30379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68588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67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574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561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10/7/2016 7:22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4063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10/7/2016 7:22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9458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7:22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498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7:22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8091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7:22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85473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7:22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95135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7:22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02285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600" spc="0"/>
            </a:lvl1pPr>
          </a:lstStyle>
          <a:p>
            <a:r>
              <a:rPr lang="en-US" dirty="0"/>
              <a:t>Click to edit Master title style</a:t>
            </a:r>
          </a:p>
        </p:txBody>
      </p:sp>
      <p:sp>
        <p:nvSpPr>
          <p:cNvPr id="6" name="Text Placeholder 5"/>
          <p:cNvSpPr>
            <a:spLocks noGrp="1"/>
          </p:cNvSpPr>
          <p:nvPr>
            <p:ph type="body" sz="quarter" idx="10"/>
          </p:nvPr>
        </p:nvSpPr>
        <p:spPr>
          <a:xfrm>
            <a:off x="274638" y="953198"/>
            <a:ext cx="11887200" cy="517065"/>
          </a:xfrm>
        </p:spPr>
        <p:txBody>
          <a:bodyPr lIns="182880"/>
          <a:lstStyle>
            <a:lvl1pPr marL="0" indent="0">
              <a:buNone/>
              <a:defRPr lang="en-US" sz="2400"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400"/>
            </a:lvl2pPr>
            <a:lvl3pPr marL="228600" indent="0">
              <a:buNone/>
              <a:defRPr/>
            </a:lvl3pPr>
            <a:lvl4pPr marL="457200" indent="0">
              <a:buNone/>
              <a:defRPr/>
            </a:lvl4pPr>
            <a:lvl5pPr marL="6858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8795963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azure.com/certifiedforiot" TargetMode="External"/><Relationship Id="rId3" Type="http://schemas.openxmlformats.org/officeDocument/2006/relationships/hyperlink" Target="http://github.com/azure/azure-iot-sdks" TargetMode="External"/><Relationship Id="rId7" Type="http://schemas.openxmlformats.org/officeDocument/2006/relationships/hyperlink" Target="aka.ms/AzureIoTPartner"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azure.microsoft.com/en-us/updates/microsoft-azure-iot-reference-architecture-available/" TargetMode="External"/><Relationship Id="rId5" Type="http://schemas.openxmlformats.org/officeDocument/2006/relationships/hyperlink" Target="github.com/Azure/azure-iot-gateway-sdk" TargetMode="External"/><Relationship Id="rId10" Type="http://schemas.openxmlformats.org/officeDocument/2006/relationships/hyperlink" Target="http://www.yammer.com/azureadvisors/#/threads/inGroup?type=in_group&amp;feedId=5495841" TargetMode="External"/><Relationship Id="rId4" Type="http://schemas.openxmlformats.org/officeDocument/2006/relationships/hyperlink" Target="https://azure.microsoft.com/en-us/documentation/articles/iot-hub-device-management-get-started/" TargetMode="External"/><Relationship Id="rId9" Type="http://schemas.openxmlformats.org/officeDocument/2006/relationships/hyperlink" Target="feedback.azure.com/forums/321918-azure-io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dev.onenote.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hyperlink" Target="http://dev.office.com/" TargetMode="External"/><Relationship Id="rId3" Type="http://schemas.openxmlformats.org/officeDocument/2006/relationships/hyperlink" Target="http://dev.onenote.com/" TargetMode="External"/><Relationship Id="rId7" Type="http://schemas.openxmlformats.org/officeDocument/2006/relationships/hyperlink" Target="http://dev.office.com/docs/add-ins/onenote/onenote-add-ins-getting-started"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dev.office.com/reference/add-ins/onenote/onenote-add-ins-javascript-reference" TargetMode="External"/><Relationship Id="rId11" Type="http://schemas.openxmlformats.org/officeDocument/2006/relationships/hyperlink" Target="https://officespdev.uservoice.com/" TargetMode="External"/><Relationship Id="rId5" Type="http://schemas.openxmlformats.org/officeDocument/2006/relationships/hyperlink" Target="http://dev.office.com/docs/add-ins/onenote/onenote-add-ins-programming-overview" TargetMode="External"/><Relationship Id="rId10" Type="http://schemas.openxmlformats.org/officeDocument/2006/relationships/hyperlink" Target="http://hackproductivity.devpost.com/" TargetMode="External"/><Relationship Id="rId4" Type="http://schemas.openxmlformats.org/officeDocument/2006/relationships/hyperlink" Target="https://dev.office.com/docs/add-ins/overview/office-add-ins" TargetMode="External"/><Relationship Id="rId9" Type="http://schemas.openxmlformats.org/officeDocument/2006/relationships/hyperlink" Target="https://twitter.com/OfficeDev"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azure.microsoft.com/en-us/updates/microsoft-azure-iot-reference-architecture-availabl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hyperlink" Target="http://azure.com/iotstarterkits" TargetMode="External"/><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9.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mvnrepository.com/artifact/com.microsoft.azure.iothub-java-client/iothub-java-device-client" TargetMode="External"/><Relationship Id="rId3" Type="http://schemas.openxmlformats.org/officeDocument/2006/relationships/hyperlink" Target="https://launchpad.net/~aziotsdklinux/+archive/ubuntu/ppa-azureiot" TargetMode="External"/><Relationship Id="rId7" Type="http://schemas.openxmlformats.org/officeDocument/2006/relationships/hyperlink" Target="https://www.npmjs.com/package/azure-iothub" TargetMode="External"/><Relationship Id="rId12" Type="http://schemas.openxmlformats.org/officeDocument/2006/relationships/hyperlink" Target="https://www.nuget.org/packages/Microsoft.Azure.Devices/" TargetMode="External"/><Relationship Id="rId2" Type="http://schemas.openxmlformats.org/officeDocument/2006/relationships/hyperlink" Target="https://developer.mbed.org/users/AzureIoTClient/" TargetMode="External"/><Relationship Id="rId1" Type="http://schemas.openxmlformats.org/officeDocument/2006/relationships/slideLayout" Target="../slideLayouts/slideLayout11.xml"/><Relationship Id="rId6" Type="http://schemas.openxmlformats.org/officeDocument/2006/relationships/hyperlink" Target="https://www.npmjs.com/package/azure-iot-device" TargetMode="External"/><Relationship Id="rId11" Type="http://schemas.openxmlformats.org/officeDocument/2006/relationships/hyperlink" Target="https://www.nuget.org/packages/Microsoft.Azure.Devices.Client.PCL/" TargetMode="External"/><Relationship Id="rId5" Type="http://schemas.openxmlformats.org/officeDocument/2006/relationships/hyperlink" Target="https://github.com/arduino-libraries/AzureIoTHub" TargetMode="External"/><Relationship Id="rId10" Type="http://schemas.openxmlformats.org/officeDocument/2006/relationships/hyperlink" Target="https://www.nuget.org/packages/Microsoft.Azure.Devices.Client/" TargetMode="External"/><Relationship Id="rId4" Type="http://schemas.openxmlformats.org/officeDocument/2006/relationships/hyperlink" Target="https://www.nuget.org/packages/Microsoft.Azure.IoTHub.IoTHubClient/" TargetMode="External"/><Relationship Id="rId9" Type="http://schemas.openxmlformats.org/officeDocument/2006/relationships/hyperlink" Target="http://mvnrepository.com/artifact/com.microsoft.azure.iothub-java-client/iothub-java-service-cli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Module 8: Azure Features and Other APIs</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4294967295"/>
          </p:nvPr>
        </p:nvSpPr>
        <p:spPr>
          <a:xfrm>
            <a:off x="473075" y="1439862"/>
            <a:ext cx="11963400" cy="5075237"/>
          </a:xfrm>
        </p:spPr>
        <p:txBody>
          <a:bodyPr>
            <a:noAutofit/>
          </a:bodyPr>
          <a:lstStyle/>
          <a:p>
            <a:pPr marL="0" indent="0">
              <a:buNone/>
            </a:pPr>
            <a:r>
              <a:rPr lang="en-US" sz="2000" dirty="0">
                <a:latin typeface="+mn-lt"/>
              </a:rPr>
              <a:t>Azure IoT Client SDKs:</a:t>
            </a:r>
            <a:br>
              <a:rPr lang="en-US" sz="2000" dirty="0">
                <a:latin typeface="+mn-lt"/>
              </a:rPr>
            </a:br>
            <a:r>
              <a:rPr lang="en-US" sz="2000" dirty="0">
                <a:latin typeface="+mn-lt"/>
              </a:rPr>
              <a:t>	</a:t>
            </a:r>
            <a:r>
              <a:rPr lang="en-US" sz="2000" dirty="0">
                <a:latin typeface="+mn-lt"/>
                <a:hlinkClick r:id="rId3"/>
              </a:rPr>
              <a:t>github.com/azure/azure-</a:t>
            </a:r>
            <a:r>
              <a:rPr lang="en-US" sz="2000" dirty="0" err="1">
                <a:latin typeface="+mn-lt"/>
                <a:hlinkClick r:id="rId3"/>
              </a:rPr>
              <a:t>iot</a:t>
            </a:r>
            <a:r>
              <a:rPr lang="en-US" sz="2000" dirty="0">
                <a:latin typeface="+mn-lt"/>
                <a:hlinkClick r:id="rId3"/>
              </a:rPr>
              <a:t>-</a:t>
            </a:r>
            <a:r>
              <a:rPr lang="en-US" sz="2000" dirty="0" err="1">
                <a:latin typeface="+mn-lt"/>
                <a:hlinkClick r:id="rId3"/>
              </a:rPr>
              <a:t>sdks</a:t>
            </a:r>
            <a:endParaRPr lang="en-US" sz="2000" dirty="0">
              <a:latin typeface="+mn-lt"/>
            </a:endParaRPr>
          </a:p>
          <a:p>
            <a:pPr marL="0" indent="0">
              <a:buNone/>
            </a:pPr>
            <a:r>
              <a:rPr lang="en-US" sz="2000" dirty="0">
                <a:latin typeface="+mn-lt"/>
              </a:rPr>
              <a:t>Get started with Azure IoT Hub device management: </a:t>
            </a:r>
            <a:br>
              <a:rPr lang="en-US" sz="2000" dirty="0">
                <a:latin typeface="+mn-lt"/>
              </a:rPr>
            </a:br>
            <a:r>
              <a:rPr lang="en-US" sz="2000" dirty="0">
                <a:latin typeface="+mn-lt"/>
              </a:rPr>
              <a:t>	</a:t>
            </a:r>
            <a:r>
              <a:rPr lang="en-US" sz="2000" dirty="0">
                <a:latin typeface="+mn-lt"/>
                <a:hlinkClick r:id="rId4"/>
              </a:rPr>
              <a:t>azure.microsoft.com/</a:t>
            </a:r>
            <a:r>
              <a:rPr lang="en-US" sz="2000" dirty="0" err="1">
                <a:latin typeface="+mn-lt"/>
                <a:hlinkClick r:id="rId4"/>
              </a:rPr>
              <a:t>en</a:t>
            </a:r>
            <a:r>
              <a:rPr lang="en-US" sz="2000" dirty="0">
                <a:latin typeface="+mn-lt"/>
                <a:hlinkClick r:id="rId4"/>
              </a:rPr>
              <a:t>-us/documentation/articles/</a:t>
            </a:r>
            <a:r>
              <a:rPr lang="en-US" sz="2000" dirty="0" err="1">
                <a:latin typeface="+mn-lt"/>
                <a:hlinkClick r:id="rId4"/>
              </a:rPr>
              <a:t>iot</a:t>
            </a:r>
            <a:r>
              <a:rPr lang="en-US" sz="2000" dirty="0">
                <a:latin typeface="+mn-lt"/>
                <a:hlinkClick r:id="rId4"/>
              </a:rPr>
              <a:t>-hub-device-management-get-started/</a:t>
            </a:r>
            <a:endParaRPr lang="en-US" sz="2000" dirty="0">
              <a:latin typeface="+mn-lt"/>
            </a:endParaRPr>
          </a:p>
          <a:p>
            <a:pPr marL="0" indent="0">
              <a:buNone/>
            </a:pPr>
            <a:r>
              <a:rPr lang="en-US" sz="2000" dirty="0">
                <a:latin typeface="+mn-lt"/>
              </a:rPr>
              <a:t>Azure IoT Gateway SDK repo: </a:t>
            </a:r>
            <a:br>
              <a:rPr lang="en-US" sz="2000" dirty="0">
                <a:latin typeface="+mn-lt"/>
              </a:rPr>
            </a:br>
            <a:r>
              <a:rPr lang="en-US" sz="2000" dirty="0">
                <a:latin typeface="+mn-lt"/>
              </a:rPr>
              <a:t>	</a:t>
            </a:r>
            <a:r>
              <a:rPr lang="en-US" sz="2000" dirty="0">
                <a:latin typeface="+mn-lt"/>
                <a:hlinkClick r:id="rId5" action="ppaction://hlinkfile"/>
              </a:rPr>
              <a:t>github.com/Azure/azure-</a:t>
            </a:r>
            <a:r>
              <a:rPr lang="en-US" sz="2000" dirty="0" err="1">
                <a:latin typeface="+mn-lt"/>
                <a:hlinkClick r:id="rId5" action="ppaction://hlinkfile"/>
              </a:rPr>
              <a:t>iot</a:t>
            </a:r>
            <a:r>
              <a:rPr lang="en-US" sz="2000" dirty="0">
                <a:latin typeface="+mn-lt"/>
                <a:hlinkClick r:id="rId5" action="ppaction://hlinkfile"/>
              </a:rPr>
              <a:t>-gateway-</a:t>
            </a:r>
            <a:r>
              <a:rPr lang="en-US" sz="2000" dirty="0" err="1">
                <a:latin typeface="+mn-lt"/>
                <a:hlinkClick r:id="rId5" action="ppaction://hlinkfile"/>
              </a:rPr>
              <a:t>sdk</a:t>
            </a:r>
            <a:endParaRPr lang="en-US" sz="2000" dirty="0">
              <a:latin typeface="+mn-lt"/>
            </a:endParaRPr>
          </a:p>
          <a:p>
            <a:pPr marL="0" lvl="0" indent="0">
              <a:buNone/>
            </a:pPr>
            <a:r>
              <a:rPr lang="en-US" sz="2000" dirty="0">
                <a:solidFill>
                  <a:schemeClr val="tx1"/>
                </a:solidFill>
                <a:latin typeface="Segoe UI"/>
              </a:rPr>
              <a:t>Microsoft Azure IoT reference architecture: </a:t>
            </a:r>
            <a:br>
              <a:rPr lang="en-US" sz="2000" dirty="0">
                <a:gradFill>
                  <a:gsLst>
                    <a:gs pos="1250">
                      <a:prstClr val="white"/>
                    </a:gs>
                    <a:gs pos="100000">
                      <a:prstClr val="white"/>
                    </a:gs>
                  </a:gsLst>
                  <a:lin ang="5400000" scaled="0"/>
                </a:gradFill>
                <a:latin typeface="Segoe UI"/>
              </a:rPr>
            </a:br>
            <a:r>
              <a:rPr lang="en-US" sz="2000" dirty="0">
                <a:gradFill>
                  <a:gsLst>
                    <a:gs pos="1250">
                      <a:prstClr val="white"/>
                    </a:gs>
                    <a:gs pos="100000">
                      <a:prstClr val="white"/>
                    </a:gs>
                  </a:gsLst>
                  <a:lin ang="5400000" scaled="0"/>
                </a:gradFill>
                <a:latin typeface="Segoe UI"/>
              </a:rPr>
              <a:t>	</a:t>
            </a:r>
            <a:r>
              <a:rPr lang="en-US" sz="2000" dirty="0">
                <a:gradFill>
                  <a:gsLst>
                    <a:gs pos="1250">
                      <a:prstClr val="white"/>
                    </a:gs>
                    <a:gs pos="100000">
                      <a:prstClr val="white"/>
                    </a:gs>
                  </a:gsLst>
                  <a:lin ang="5400000" scaled="0"/>
                </a:gradFill>
                <a:latin typeface="Segoe UI"/>
                <a:hlinkClick r:id="rId6"/>
              </a:rPr>
              <a:t>azure.microsoft.com/</a:t>
            </a:r>
            <a:r>
              <a:rPr lang="en-US" sz="2000" dirty="0" err="1">
                <a:gradFill>
                  <a:gsLst>
                    <a:gs pos="1250">
                      <a:prstClr val="white"/>
                    </a:gs>
                    <a:gs pos="100000">
                      <a:prstClr val="white"/>
                    </a:gs>
                  </a:gsLst>
                  <a:lin ang="5400000" scaled="0"/>
                </a:gradFill>
                <a:latin typeface="Segoe UI"/>
                <a:hlinkClick r:id="rId6"/>
              </a:rPr>
              <a:t>en</a:t>
            </a:r>
            <a:r>
              <a:rPr lang="en-US" sz="2000" dirty="0">
                <a:gradFill>
                  <a:gsLst>
                    <a:gs pos="1250">
                      <a:prstClr val="white"/>
                    </a:gs>
                    <a:gs pos="100000">
                      <a:prstClr val="white"/>
                    </a:gs>
                  </a:gsLst>
                  <a:lin ang="5400000" scaled="0"/>
                </a:gradFill>
                <a:latin typeface="Segoe UI"/>
                <a:hlinkClick r:id="rId6"/>
              </a:rPr>
              <a:t>-us/updates/</a:t>
            </a:r>
            <a:r>
              <a:rPr lang="en-US" sz="2000" dirty="0" err="1">
                <a:gradFill>
                  <a:gsLst>
                    <a:gs pos="1250">
                      <a:prstClr val="white"/>
                    </a:gs>
                    <a:gs pos="100000">
                      <a:prstClr val="white"/>
                    </a:gs>
                  </a:gsLst>
                  <a:lin ang="5400000" scaled="0"/>
                </a:gradFill>
                <a:latin typeface="Segoe UI"/>
                <a:hlinkClick r:id="rId6"/>
              </a:rPr>
              <a:t>microsoft</a:t>
            </a:r>
            <a:r>
              <a:rPr lang="en-US" sz="2000" dirty="0">
                <a:gradFill>
                  <a:gsLst>
                    <a:gs pos="1250">
                      <a:prstClr val="white"/>
                    </a:gs>
                    <a:gs pos="100000">
                      <a:prstClr val="white"/>
                    </a:gs>
                  </a:gsLst>
                  <a:lin ang="5400000" scaled="0"/>
                </a:gradFill>
                <a:latin typeface="Segoe UI"/>
                <a:hlinkClick r:id="rId6"/>
              </a:rPr>
              <a:t>-azure-</a:t>
            </a:r>
            <a:r>
              <a:rPr lang="en-US" sz="2000" dirty="0" err="1">
                <a:gradFill>
                  <a:gsLst>
                    <a:gs pos="1250">
                      <a:prstClr val="white"/>
                    </a:gs>
                    <a:gs pos="100000">
                      <a:prstClr val="white"/>
                    </a:gs>
                  </a:gsLst>
                  <a:lin ang="5400000" scaled="0"/>
                </a:gradFill>
                <a:latin typeface="Segoe UI"/>
                <a:hlinkClick r:id="rId6"/>
              </a:rPr>
              <a:t>iot</a:t>
            </a:r>
            <a:r>
              <a:rPr lang="en-US" sz="2000" dirty="0">
                <a:gradFill>
                  <a:gsLst>
                    <a:gs pos="1250">
                      <a:prstClr val="white"/>
                    </a:gs>
                    <a:gs pos="100000">
                      <a:prstClr val="white"/>
                    </a:gs>
                  </a:gsLst>
                  <a:lin ang="5400000" scaled="0"/>
                </a:gradFill>
                <a:latin typeface="Segoe UI"/>
                <a:hlinkClick r:id="rId6"/>
              </a:rPr>
              <a:t>-reference-architecture-available/</a:t>
            </a:r>
            <a:endParaRPr lang="en-US" sz="2000" dirty="0">
              <a:gradFill>
                <a:gsLst>
                  <a:gs pos="1250">
                    <a:prstClr val="white"/>
                  </a:gs>
                  <a:gs pos="100000">
                    <a:prstClr val="white"/>
                  </a:gs>
                </a:gsLst>
                <a:lin ang="5400000" scaled="0"/>
              </a:gradFill>
              <a:latin typeface="Segoe UI"/>
            </a:endParaRPr>
          </a:p>
          <a:p>
            <a:pPr marL="0" indent="0">
              <a:buNone/>
            </a:pPr>
            <a:r>
              <a:rPr lang="en-US" sz="2000" dirty="0">
                <a:latin typeface="+mn-lt"/>
              </a:rPr>
              <a:t>Azure IoT Partner Portal: </a:t>
            </a:r>
            <a:br>
              <a:rPr lang="en-US" sz="2000" dirty="0">
                <a:latin typeface="+mn-lt"/>
              </a:rPr>
            </a:br>
            <a:r>
              <a:rPr lang="en-US" sz="2000" dirty="0">
                <a:latin typeface="+mn-lt"/>
              </a:rPr>
              <a:t>	</a:t>
            </a:r>
            <a:r>
              <a:rPr lang="en-US" sz="2000" dirty="0">
                <a:latin typeface="+mn-lt"/>
                <a:hlinkClick r:id="rId7" action="ppaction://hlinkfile"/>
              </a:rPr>
              <a:t>aka.ms/</a:t>
            </a:r>
            <a:r>
              <a:rPr lang="en-US" sz="2000" dirty="0" err="1">
                <a:latin typeface="+mn-lt"/>
                <a:hlinkClick r:id="rId7" action="ppaction://hlinkfile"/>
              </a:rPr>
              <a:t>AzureIoTPartner</a:t>
            </a:r>
            <a:endParaRPr lang="en-US" sz="2000" dirty="0">
              <a:latin typeface="+mn-lt"/>
            </a:endParaRPr>
          </a:p>
          <a:p>
            <a:pPr marL="0" indent="0">
              <a:buNone/>
            </a:pPr>
            <a:r>
              <a:rPr lang="en-US" sz="2000" dirty="0">
                <a:latin typeface="+mn-lt"/>
              </a:rPr>
              <a:t>Certified for Azure IoT: </a:t>
            </a:r>
            <a:br>
              <a:rPr lang="en-US" sz="2000" dirty="0">
                <a:latin typeface="+mn-lt"/>
              </a:rPr>
            </a:br>
            <a:r>
              <a:rPr lang="en-US" sz="2000" dirty="0">
                <a:latin typeface="+mn-lt"/>
              </a:rPr>
              <a:t>	</a:t>
            </a:r>
            <a:r>
              <a:rPr lang="en-US" sz="2000" dirty="0">
                <a:latin typeface="+mn-lt"/>
                <a:hlinkClick r:id="rId8"/>
              </a:rPr>
              <a:t>www.azure.com/certifiedforiot</a:t>
            </a:r>
            <a:r>
              <a:rPr lang="en-US" sz="2000" dirty="0">
                <a:latin typeface="+mn-lt"/>
              </a:rPr>
              <a:t> </a:t>
            </a:r>
          </a:p>
          <a:p>
            <a:pPr marL="0" lvl="0" indent="0">
              <a:buNone/>
            </a:pPr>
            <a:r>
              <a:rPr lang="en-US" sz="2000" dirty="0">
                <a:latin typeface="+mn-lt"/>
              </a:rPr>
              <a:t>Azure IoT User Voice forum:</a:t>
            </a:r>
            <a:br>
              <a:rPr lang="en-US" sz="2000" dirty="0">
                <a:latin typeface="+mn-lt"/>
              </a:rPr>
            </a:br>
            <a:r>
              <a:rPr lang="en-US" sz="2000" dirty="0">
                <a:latin typeface="+mn-lt"/>
              </a:rPr>
              <a:t>	</a:t>
            </a:r>
            <a:r>
              <a:rPr lang="en-US" sz="2000" dirty="0">
                <a:latin typeface="+mn-lt"/>
                <a:hlinkClick r:id="rId9" action="ppaction://hlinkfile"/>
              </a:rPr>
              <a:t>feedback.azure.com/forums/321918-azure-iot</a:t>
            </a:r>
            <a:endParaRPr lang="en-US" sz="2000" dirty="0">
              <a:latin typeface="+mn-lt"/>
            </a:endParaRPr>
          </a:p>
          <a:p>
            <a:pPr marL="0" indent="0">
              <a:buNone/>
            </a:pPr>
            <a:r>
              <a:rPr lang="en-US" sz="2000" dirty="0">
                <a:latin typeface="+mn-lt"/>
              </a:rPr>
              <a:t>IoT Advisors on Yammer: </a:t>
            </a:r>
            <a:br>
              <a:rPr lang="en-US" sz="2000" dirty="0">
                <a:latin typeface="+mn-lt"/>
              </a:rPr>
            </a:br>
            <a:r>
              <a:rPr lang="en-US" sz="2000" dirty="0">
                <a:latin typeface="+mn-lt"/>
              </a:rPr>
              <a:t>	</a:t>
            </a:r>
            <a:r>
              <a:rPr lang="en-US" sz="2000" dirty="0">
                <a:latin typeface="+mn-lt"/>
                <a:hlinkClick r:id="rId10"/>
              </a:rPr>
              <a:t>www.yammer.com/azureadvisors/#/threads/inGroup?type=in_group&amp;feedId=5495841</a:t>
            </a:r>
            <a:endParaRPr lang="en-US" sz="2000" dirty="0">
              <a:latin typeface="+mn-lt"/>
            </a:endParaRPr>
          </a:p>
        </p:txBody>
      </p:sp>
    </p:spTree>
    <p:extLst>
      <p:ext uri="{BB962C8B-B14F-4D97-AF65-F5344CB8AC3E}">
        <p14:creationId xmlns:p14="http://schemas.microsoft.com/office/powerpoint/2010/main" val="40646079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590953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r>
              <a:rPr lang="en-US" altLang="en-US" sz="5400" dirty="0"/>
              <a:t>Microsoft Cognitive Services</a:t>
            </a:r>
            <a:br>
              <a:rPr lang="en-US" altLang="en-US" sz="5400" dirty="0"/>
            </a:br>
            <a:r>
              <a:rPr lang="en-US" sz="5400" dirty="0"/>
              <a:t>Give your apps </a:t>
            </a:r>
            <a:br>
              <a:rPr lang="en-US" sz="5400" dirty="0"/>
            </a:br>
            <a:r>
              <a:rPr lang="en-US" sz="5400" dirty="0"/>
              <a:t>a human side</a:t>
            </a:r>
          </a:p>
        </p:txBody>
      </p:sp>
    </p:spTree>
    <p:extLst>
      <p:ext uri="{BB962C8B-B14F-4D97-AF65-F5344CB8AC3E}">
        <p14:creationId xmlns:p14="http://schemas.microsoft.com/office/powerpoint/2010/main" val="16707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dirty="0"/>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dirty="0"/>
                <a:t>Video</a:t>
              </a:r>
              <a:r>
                <a:rPr lang="en-US" sz="2400" b="1" dirty="0"/>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dirty="0"/>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dirty="0"/>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dirty="0"/>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dirty="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dirty="0"/>
              <a:t>Vision</a:t>
            </a:r>
          </a:p>
        </p:txBody>
      </p:sp>
    </p:spTree>
    <p:extLst>
      <p:ext uri="{BB962C8B-B14F-4D97-AF65-F5344CB8AC3E}">
        <p14:creationId xmlns:p14="http://schemas.microsoft.com/office/powerpoint/2010/main" val="9878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dirty="0"/>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dirty="0"/>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dirty="0"/>
              <a:t>Speech</a:t>
            </a:r>
          </a:p>
        </p:txBody>
      </p:sp>
    </p:spTree>
    <p:extLst>
      <p:ext uri="{BB962C8B-B14F-4D97-AF65-F5344CB8AC3E}">
        <p14:creationId xmlns:p14="http://schemas.microsoft.com/office/powerpoint/2010/main" val="11618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dirty="0"/>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dirty="0"/>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dirty="0"/>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dirty="0"/>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dirty="0"/>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dirty="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endParaRPr lang="en-US" dirty="0"/>
          </a:p>
        </p:txBody>
      </p:sp>
    </p:spTree>
    <p:extLst>
      <p:ext uri="{BB962C8B-B14F-4D97-AF65-F5344CB8AC3E}">
        <p14:creationId xmlns:p14="http://schemas.microsoft.com/office/powerpoint/2010/main" val="37843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dirty="0"/>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dirty="0"/>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dirty="0"/>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dirty="0"/>
              <a:t>Knowledge</a:t>
            </a:r>
          </a:p>
        </p:txBody>
      </p:sp>
    </p:spTree>
    <p:extLst>
      <p:ext uri="{BB962C8B-B14F-4D97-AF65-F5344CB8AC3E}">
        <p14:creationId xmlns:p14="http://schemas.microsoft.com/office/powerpoint/2010/main" val="349163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dirty="0"/>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dirty="0"/>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dirty="0"/>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dirty="0"/>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dirty="0"/>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dirty="0"/>
              <a:t>Search</a:t>
            </a:r>
          </a:p>
        </p:txBody>
      </p:sp>
    </p:spTree>
    <p:extLst>
      <p:ext uri="{BB962C8B-B14F-4D97-AF65-F5344CB8AC3E}">
        <p14:creationId xmlns:p14="http://schemas.microsoft.com/office/powerpoint/2010/main" val="33522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use it?</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194489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706985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5302250"/>
          </a:xfrm>
        </p:spPr>
        <p:txBody>
          <a:bodyPr/>
          <a:lstStyle/>
          <a:p>
            <a:r>
              <a:rPr lang="en-US" dirty="0"/>
              <a:t>Azure APIs</a:t>
            </a:r>
          </a:p>
          <a:p>
            <a:pPr lvl="1"/>
            <a:r>
              <a:rPr lang="en-US" dirty="0" err="1"/>
              <a:t>IoT</a:t>
            </a:r>
            <a:endParaRPr lang="en-US" dirty="0"/>
          </a:p>
          <a:p>
            <a:pPr lvl="1"/>
            <a:r>
              <a:rPr lang="en-US" dirty="0"/>
              <a:t>Cognitive services</a:t>
            </a:r>
          </a:p>
          <a:p>
            <a:pPr lvl="1"/>
            <a:r>
              <a:rPr lang="en-US" dirty="0"/>
              <a:t>Bot Framework</a:t>
            </a:r>
          </a:p>
          <a:p>
            <a:pPr lvl="1"/>
            <a:endParaRPr lang="en-US" dirty="0"/>
          </a:p>
          <a:p>
            <a:r>
              <a:rPr lang="en-US" dirty="0"/>
              <a:t>Office APIs</a:t>
            </a:r>
          </a:p>
          <a:p>
            <a:pPr lvl="1"/>
            <a:r>
              <a:rPr lang="en-US" dirty="0"/>
              <a:t>Skype for Business</a:t>
            </a:r>
          </a:p>
          <a:p>
            <a:pPr lvl="1"/>
            <a:r>
              <a:rPr lang="en-US" dirty="0"/>
              <a:t>OneNote API</a:t>
            </a:r>
          </a:p>
          <a:p>
            <a:pPr lvl="1"/>
            <a:endParaRPr lang="en-US" dirty="0"/>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dirty="0"/>
          </a:p>
        </p:txBody>
      </p:sp>
    </p:spTree>
    <p:extLst>
      <p:ext uri="{BB962C8B-B14F-4D97-AF65-F5344CB8AC3E}">
        <p14:creationId xmlns:p14="http://schemas.microsoft.com/office/powerpoint/2010/main" val="3784240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dirty="0"/>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407758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Org Bot – Vacation Reporting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26715195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dirty="0">
                  <a:solidFill>
                    <a:schemeClr val="bg1"/>
                  </a:solidFill>
                </a:rPr>
                <a:t>Connect your bot(s) to text/</a:t>
              </a:r>
              <a:r>
                <a:rPr lang="en-US" sz="1836" kern="0" dirty="0" err="1">
                  <a:solidFill>
                    <a:schemeClr val="bg1"/>
                  </a:solidFill>
                </a:rPr>
                <a:t>sms</a:t>
              </a:r>
              <a:r>
                <a:rPr lang="en-US" sz="1836" kern="0" dirty="0">
                  <a:solidFill>
                    <a:schemeClr val="bg1"/>
                  </a:solidFill>
                </a:rPr>
                <a:t>, Office 365 mail, Skype, Slack, and other services</a:t>
              </a:r>
              <a:r>
                <a:rPr lang="en-US" sz="1428" kern="0" dirty="0">
                  <a:solidFill>
                    <a:sysClr val="windowText" lastClr="000000"/>
                  </a:solidFill>
                </a:rPr>
                <a:t>.</a:t>
              </a:r>
              <a:endParaRPr lang="en-US" sz="1428" kern="0" dirty="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dirty="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dirty="0">
                  <a:solidFill>
                    <a:schemeClr val="bg1"/>
                  </a:solidFill>
                </a:rPr>
                <a:t>COMING SOON </a:t>
              </a:r>
              <a:r>
                <a:rPr lang="en-US" sz="1836" kern="0" dirty="0">
                  <a:solidFill>
                    <a:schemeClr val="bg1"/>
                  </a:solidFill>
                </a:rPr>
                <a:t>- Try, use, and add published bots to the world’s top conversation experiences</a:t>
              </a:r>
              <a:endParaRPr lang="en-US" sz="2448" kern="0" dirty="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Host your bot in your app using </a:t>
              </a:r>
              <a:r>
                <a:rPr lang="en-US" sz="1632" kern="0" dirty="0" err="1">
                  <a:solidFill>
                    <a:schemeClr val="bg1"/>
                  </a:solidFill>
                  <a:latin typeface="+mj-lt"/>
                </a:rPr>
                <a:t>DirectLine</a:t>
              </a:r>
              <a:r>
                <a:rPr lang="en-US" sz="1632" kern="0" dirty="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Open source SDK on </a:t>
              </a:r>
              <a:r>
                <a:rPr lang="en-US" sz="1632" kern="0" dirty="0" err="1">
                  <a:solidFill>
                    <a:schemeClr val="bg1"/>
                  </a:solidFill>
                  <a:latin typeface="+mj-lt"/>
                </a:rPr>
                <a:t>Github</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From simple built-in prompts and command dialogs to simple to use yet sophisticated  ‘</a:t>
              </a:r>
              <a:r>
                <a:rPr lang="en-US" sz="1632" kern="0" dirty="0" err="1">
                  <a:solidFill>
                    <a:schemeClr val="bg1"/>
                  </a:solidFill>
                  <a:latin typeface="+mj-lt"/>
                </a:rPr>
                <a:t>FormFlow</a:t>
              </a:r>
              <a:r>
                <a:rPr lang="en-US" sz="1632" kern="0" dirty="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Support for rich attachments (image, card, video, doc </a:t>
              </a:r>
              <a:r>
                <a:rPr lang="en-US" sz="1632" kern="0" dirty="0" err="1">
                  <a:solidFill>
                    <a:schemeClr val="bg1"/>
                  </a:solidFill>
                  <a:latin typeface="+mj-lt"/>
                </a:rPr>
                <a:t>etc</a:t>
              </a:r>
              <a:r>
                <a:rPr lang="en-US" sz="1632" kern="0" dirty="0">
                  <a:solidFill>
                    <a:schemeClr val="bg1"/>
                  </a:solidFill>
                  <a:latin typeface="+mj-lt"/>
                </a:rPr>
                <a:t>); support for calling </a:t>
              </a:r>
              <a:r>
                <a:rPr lang="en-US" sz="1632" kern="0" dirty="0" err="1">
                  <a:solidFill>
                    <a:schemeClr val="bg1"/>
                  </a:solidFill>
                  <a:latin typeface="+mj-lt"/>
                </a:rPr>
                <a:t>Skyoe</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discover and add your bot to the channels on which it is configured</a:t>
              </a:r>
              <a:endParaRPr lang="en-US" sz="1632" kern="0" dirty="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dirty="0"/>
              <a:t>Bot Framework Components </a:t>
            </a:r>
          </a:p>
        </p:txBody>
      </p:sp>
    </p:spTree>
    <p:extLst>
      <p:ext uri="{BB962C8B-B14F-4D97-AF65-F5344CB8AC3E}">
        <p14:creationId xmlns:p14="http://schemas.microsoft.com/office/powerpoint/2010/main" val="36993334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dirty="0"/>
              <a:t>.NET framework with C# or Node.js</a:t>
            </a:r>
          </a:p>
          <a:p>
            <a:r>
              <a:rPr lang="en-US" dirty="0"/>
              <a:t>REST and REST State APIs</a:t>
            </a:r>
          </a:p>
          <a:p>
            <a:r>
              <a:rPr lang="en-US" dirty="0"/>
              <a:t>Manages the conversation state</a:t>
            </a:r>
          </a:p>
        </p:txBody>
      </p:sp>
      <p:sp>
        <p:nvSpPr>
          <p:cNvPr id="3" name="Title 2"/>
          <p:cNvSpPr>
            <a:spLocks noGrp="1"/>
          </p:cNvSpPr>
          <p:nvPr>
            <p:ph type="title"/>
          </p:nvPr>
        </p:nvSpPr>
        <p:spPr>
          <a:prstGeom prst="rect">
            <a:avLst/>
          </a:prstGeom>
        </p:spPr>
        <p:txBody>
          <a:bodyPr/>
          <a:lstStyle/>
          <a:p>
            <a:r>
              <a:rPr lang="en-US" dirty="0"/>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636014"/>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444021"/>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3973468"/>
            <a:ext cx="2446409" cy="1570698"/>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41993" y="4743703"/>
            <a:ext cx="1344688" cy="946894"/>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22414518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Supported Channels</a:t>
            </a:r>
          </a:p>
        </p:txBody>
      </p:sp>
      <p:pic>
        <p:nvPicPr>
          <p:cNvPr id="4" name="Picture 3"/>
          <p:cNvPicPr>
            <a:picLocks noChangeAspect="1"/>
          </p:cNvPicPr>
          <p:nvPr/>
        </p:nvPicPr>
        <p:blipFill rotWithShape="1">
          <a:blip r:embed="rId3"/>
          <a:srcRect l="3788" t="16145" r="5303" b="5821"/>
          <a:stretch/>
        </p:blipFill>
        <p:spPr>
          <a:xfrm>
            <a:off x="961184" y="1516343"/>
            <a:ext cx="10561399" cy="5104676"/>
          </a:xfrm>
          <a:prstGeom prst="rect">
            <a:avLst/>
          </a:prstGeom>
        </p:spPr>
      </p:pic>
    </p:spTree>
    <p:extLst>
      <p:ext uri="{BB962C8B-B14F-4D97-AF65-F5344CB8AC3E}">
        <p14:creationId xmlns:p14="http://schemas.microsoft.com/office/powerpoint/2010/main" val="33653237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dirty="0"/>
              <a:t>Getting Started with Azure Bot</a:t>
            </a:r>
            <a:br>
              <a:rPr lang="en-US" sz="7341" dirty="0"/>
            </a:br>
            <a:br>
              <a:rPr lang="en-US" sz="7341" dirty="0"/>
            </a:br>
            <a:r>
              <a:rPr lang="en-US" sz="4800" dirty="0"/>
              <a:t>www.botframework.com</a:t>
            </a:r>
            <a:br>
              <a:rPr lang="en-US" sz="4800" dirty="0"/>
            </a:br>
            <a:r>
              <a:rPr lang="en-US" sz="4800" dirty="0"/>
              <a:t>github.com/Microsoft/</a:t>
            </a:r>
            <a:r>
              <a:rPr lang="en-US" sz="4800" dirty="0" err="1"/>
              <a:t>BotBuilder</a:t>
            </a:r>
            <a:endParaRPr lang="en-US" dirty="0"/>
          </a:p>
        </p:txBody>
      </p:sp>
    </p:spTree>
    <p:extLst>
      <p:ext uri="{BB962C8B-B14F-4D97-AF65-F5344CB8AC3E}">
        <p14:creationId xmlns:p14="http://schemas.microsoft.com/office/powerpoint/2010/main" val="40422565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APIs</a:t>
            </a:r>
          </a:p>
        </p:txBody>
      </p:sp>
    </p:spTree>
    <p:extLst>
      <p:ext uri="{BB962C8B-B14F-4D97-AF65-F5344CB8AC3E}">
        <p14:creationId xmlns:p14="http://schemas.microsoft.com/office/powerpoint/2010/main" val="12428394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Skype for Business</a:t>
            </a:r>
            <a:endParaRPr lang="en-US" dirty="0"/>
          </a:p>
        </p:txBody>
      </p:sp>
    </p:spTree>
    <p:extLst>
      <p:ext uri="{BB962C8B-B14F-4D97-AF65-F5344CB8AC3E}">
        <p14:creationId xmlns:p14="http://schemas.microsoft.com/office/powerpoint/2010/main" val="16675781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16" name="TextBox 15"/>
          <p:cNvSpPr txBox="1"/>
          <p:nvPr/>
        </p:nvSpPr>
        <p:spPr>
          <a:xfrm>
            <a:off x="385" y="3450073"/>
            <a:ext cx="3324076" cy="960263"/>
          </a:xfrm>
          <a:prstGeom prst="rect">
            <a:avLst/>
          </a:prstGeom>
          <a:solidFill>
            <a:srgbClr val="F8F8F8"/>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Connect your service to conversations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17" name="TextBox 16"/>
          <p:cNvSpPr txBox="1"/>
          <p:nvPr/>
        </p:nvSpPr>
        <p:spPr>
          <a:xfrm>
            <a:off x="9052846" y="3450074"/>
            <a:ext cx="3383629"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Embed conversations in your app</a:t>
            </a:r>
          </a:p>
        </p:txBody>
      </p:sp>
      <p:pic>
        <p:nvPicPr>
          <p:cNvPr id="7" name="Picture 6"/>
          <p:cNvPicPr>
            <a:picLocks noChangeAspect="1"/>
          </p:cNvPicPr>
          <p:nvPr/>
        </p:nvPicPr>
        <p:blipFill rotWithShape="1">
          <a:blip r:embed="rId3"/>
          <a:srcRect l="19219" t="12963" r="26090" b="5000"/>
          <a:stretch/>
        </p:blipFill>
        <p:spPr>
          <a:xfrm>
            <a:off x="4117655" y="1847025"/>
            <a:ext cx="4218134" cy="4218134"/>
          </a:xfrm>
          <a:prstGeom prst="ellipse">
            <a:avLst/>
          </a:prstGeom>
          <a:ln w="19050">
            <a:solidFill>
              <a:schemeClr val="bg1">
                <a:lumMod val="85000"/>
              </a:schemeClr>
            </a:solidFill>
          </a:ln>
        </p:spPr>
      </p:pic>
      <p:sp>
        <p:nvSpPr>
          <p:cNvPr id="9" name="TextBox 8"/>
          <p:cNvSpPr txBox="1"/>
          <p:nvPr/>
        </p:nvSpPr>
        <p:spPr>
          <a:xfrm>
            <a:off x="4496312" y="6065159"/>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Engage &amp; Win users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4" name="Oval 3"/>
          <p:cNvSpPr>
            <a:spLocks noChangeAspect="1"/>
          </p:cNvSpPr>
          <p:nvPr/>
        </p:nvSpPr>
        <p:spPr bwMode="auto">
          <a:xfrm>
            <a:off x="3200750" y="935946"/>
            <a:ext cx="6055159" cy="6058579"/>
          </a:xfrm>
          <a:prstGeom prst="ellipse">
            <a:avLst/>
          </a:prstGeom>
          <a:noFill/>
          <a:ln w="381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496311" y="1212757"/>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Your Apps &amp; Services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5" name="L-Shape 4"/>
          <p:cNvSpPr/>
          <p:nvPr/>
        </p:nvSpPr>
        <p:spPr bwMode="auto">
          <a:xfrm rot="16681986">
            <a:off x="8460923" y="2015905"/>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L-Shape 12"/>
          <p:cNvSpPr/>
          <p:nvPr/>
        </p:nvSpPr>
        <p:spPr bwMode="auto">
          <a:xfrm rot="20926017">
            <a:off x="3535325" y="2026353"/>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L-Shape 13"/>
          <p:cNvSpPr/>
          <p:nvPr/>
        </p:nvSpPr>
        <p:spPr bwMode="auto">
          <a:xfrm rot="21282842">
            <a:off x="8532151" y="5473834"/>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L-Shape 14"/>
          <p:cNvSpPr/>
          <p:nvPr/>
        </p:nvSpPr>
        <p:spPr bwMode="auto">
          <a:xfrm rot="16715987">
            <a:off x="3556874" y="5488929"/>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62129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42" presetClass="path" presetSubtype="0" decel="100000" fill="hold" grpId="1" nodeType="withEffect">
                                  <p:stCondLst>
                                    <p:cond delay="0"/>
                                  </p:stCondLst>
                                  <p:childTnLst>
                                    <p:animMotion origin="layout" path="M 0 -0.09124 L 0 -1.66591E-6 " pathEditMode="relative" rAng="0" ptsTypes="AA">
                                      <p:cBhvr>
                                        <p:cTn id="9" dur="700" fill="hold"/>
                                        <p:tgtEl>
                                          <p:spTgt spid="11"/>
                                        </p:tgtEl>
                                        <p:attrNameLst>
                                          <p:attrName>ppt_x</p:attrName>
                                          <p:attrName>ppt_y</p:attrName>
                                        </p:attrNameLst>
                                      </p:cBhvr>
                                      <p:rCtr x="0" y="4562"/>
                                    </p:animMotion>
                                  </p:childTnLst>
                                </p:cTn>
                              </p:par>
                            </p:childTnLst>
                          </p:cTn>
                        </p:par>
                        <p:par>
                          <p:cTn id="10" fill="hold">
                            <p:stCondLst>
                              <p:cond delay="7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42" presetClass="path" presetSubtype="0" decel="100000" fill="hold" grpId="1" nodeType="withEffect">
                                  <p:stCondLst>
                                    <p:cond delay="0"/>
                                  </p:stCondLst>
                                  <p:childTnLst>
                                    <p:animMotion origin="layout" path="M 0 -0.09124 L 0 1.734E-6 " pathEditMode="relative" rAng="0" ptsTypes="AA">
                                      <p:cBhvr>
                                        <p:cTn id="15" dur="700" fill="hold"/>
                                        <p:tgtEl>
                                          <p:spTgt spid="9"/>
                                        </p:tgtEl>
                                        <p:attrNameLst>
                                          <p:attrName>ppt_x</p:attrName>
                                          <p:attrName>ppt_y</p:attrName>
                                        </p:attrNameLst>
                                      </p:cBhvr>
                                      <p:rCtr x="0" y="4562"/>
                                    </p:animMotion>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2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00"/>
                                        <p:tgtEl>
                                          <p:spTgt spid="16"/>
                                        </p:tgtEl>
                                      </p:cBhvr>
                                    </p:animEffect>
                                  </p:childTnLst>
                                </p:cTn>
                              </p:par>
                              <p:par>
                                <p:cTn id="25" presetID="42" presetClass="path" presetSubtype="0" decel="100000" fill="hold" grpId="1" nodeType="withEffect">
                                  <p:stCondLst>
                                    <p:cond delay="200"/>
                                  </p:stCondLst>
                                  <p:childTnLst>
                                    <p:animMotion origin="layout" path="M 1.79985E-6 -0.09124 L 1.79985E-6 -3.99909E-6 " pathEditMode="relative" rAng="0" ptsTypes="AA">
                                      <p:cBhvr>
                                        <p:cTn id="26" dur="700" fill="hold"/>
                                        <p:tgtEl>
                                          <p:spTgt spid="16"/>
                                        </p:tgtEl>
                                        <p:attrNameLst>
                                          <p:attrName>ppt_x</p:attrName>
                                          <p:attrName>ppt_y</p:attrName>
                                        </p:attrNameLst>
                                      </p:cBhvr>
                                      <p:rCtr x="0" y="4562"/>
                                    </p:animMotion>
                                  </p:childTnLst>
                                </p:cTn>
                              </p:par>
                              <p:par>
                                <p:cTn id="27" presetID="10" presetClass="entr" presetSubtype="0" fill="hold" grpId="0"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00"/>
                                        <p:tgtEl>
                                          <p:spTgt spid="17"/>
                                        </p:tgtEl>
                                      </p:cBhvr>
                                    </p:animEffect>
                                  </p:childTnLst>
                                </p:cTn>
                              </p:par>
                              <p:par>
                                <p:cTn id="30" presetID="42" presetClass="path" presetSubtype="0" decel="100000" fill="hold" grpId="1" nodeType="withEffect">
                                  <p:stCondLst>
                                    <p:cond delay="200"/>
                                  </p:stCondLst>
                                  <p:childTnLst>
                                    <p:animMotion origin="layout" path="M 3.52566E-6 -0.09124 L 3.52566E-6 -3.99909E-6 " pathEditMode="relative" rAng="0" ptsTypes="AA">
                                      <p:cBhvr>
                                        <p:cTn id="31" dur="700" fill="hold"/>
                                        <p:tgtEl>
                                          <p:spTgt spid="17"/>
                                        </p:tgtEl>
                                        <p:attrNameLst>
                                          <p:attrName>ppt_x</p:attrName>
                                          <p:attrName>ppt_y</p:attrName>
                                        </p:attrNameLst>
                                      </p:cBhvr>
                                      <p:rCtr x="0" y="4562"/>
                                    </p:animMotion>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9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9" grpId="0"/>
      <p:bldP spid="9" grpId="1"/>
      <p:bldP spid="4" grpId="0" animBg="1"/>
      <p:bldP spid="11" grpId="0"/>
      <p:bldP spid="11" grpId="1"/>
      <p:bldP spid="5"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Internet of Things (</a:t>
            </a:r>
            <a:r>
              <a:rPr lang="en-US" dirty="0" err="1"/>
              <a:t>IoT</a:t>
            </a:r>
            <a:r>
              <a:rPr lang="en-US" dirty="0"/>
              <a:t>)</a:t>
            </a:r>
          </a:p>
        </p:txBody>
      </p:sp>
    </p:spTree>
    <p:extLst>
      <p:ext uri="{BB962C8B-B14F-4D97-AF65-F5344CB8AC3E}">
        <p14:creationId xmlns:p14="http://schemas.microsoft.com/office/powerpoint/2010/main" val="20744036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399369"/>
            <a:ext cx="5409356" cy="4319772"/>
          </a:xfrm>
        </p:spPr>
        <p:txBody>
          <a:bodyPr/>
          <a:lstStyle/>
          <a:p>
            <a:pPr marL="0" indent="0">
              <a:buNone/>
            </a:pPr>
            <a:r>
              <a:rPr lang="en-US" sz="2800" dirty="0"/>
              <a:t>Bring awareness and instant engagement to the people-centric web and mobile experiences they already use every day:</a:t>
            </a:r>
          </a:p>
          <a:p>
            <a:endParaRPr lang="en-US" sz="3264" dirty="0"/>
          </a:p>
          <a:p>
            <a:r>
              <a:rPr lang="en-US" sz="2400" dirty="0"/>
              <a:t>Approval workflows</a:t>
            </a:r>
          </a:p>
          <a:p>
            <a:r>
              <a:rPr lang="en-US" sz="2400" dirty="0"/>
              <a:t>Help Desk and Chat Support</a:t>
            </a:r>
          </a:p>
          <a:p>
            <a:r>
              <a:rPr lang="en-US" sz="2400" dirty="0"/>
              <a:t>“Meet Now” with virtual teams</a:t>
            </a:r>
          </a:p>
          <a:p>
            <a:r>
              <a:rPr lang="en-US" sz="2400" dirty="0"/>
              <a:t>CRM and Sales teams</a:t>
            </a:r>
          </a:p>
          <a:p>
            <a:r>
              <a:rPr lang="en-US" sz="2400" dirty="0"/>
              <a:t>and many more…</a:t>
            </a:r>
            <a:endParaRPr lang="en-US" sz="2800" dirty="0"/>
          </a:p>
        </p:txBody>
      </p:sp>
      <p:sp>
        <p:nvSpPr>
          <p:cNvPr id="3" name="Title 2"/>
          <p:cNvSpPr>
            <a:spLocks noGrp="1"/>
          </p:cNvSpPr>
          <p:nvPr>
            <p:ph type="title"/>
          </p:nvPr>
        </p:nvSpPr>
        <p:spPr/>
        <p:txBody>
          <a:bodyPr/>
          <a:lstStyle/>
          <a:p>
            <a:r>
              <a:rPr lang="en-US" dirty="0"/>
              <a:t>Line of Business App Integration</a:t>
            </a:r>
          </a:p>
        </p:txBody>
      </p:sp>
      <p:pic>
        <p:nvPicPr>
          <p:cNvPr id="4" name="Picture 3"/>
          <p:cNvPicPr>
            <a:picLocks noChangeAspect="1"/>
          </p:cNvPicPr>
          <p:nvPr/>
        </p:nvPicPr>
        <p:blipFill>
          <a:blip r:embed="rId2"/>
          <a:stretch>
            <a:fillRect/>
          </a:stretch>
        </p:blipFill>
        <p:spPr>
          <a:xfrm>
            <a:off x="5684837" y="1399369"/>
            <a:ext cx="6215063" cy="4762500"/>
          </a:xfrm>
          <a:prstGeom prst="rect">
            <a:avLst/>
          </a:prstGeom>
          <a:effectLst>
            <a:softEdge rad="127000"/>
          </a:effectLst>
        </p:spPr>
      </p:pic>
    </p:spTree>
    <p:extLst>
      <p:ext uri="{BB962C8B-B14F-4D97-AF65-F5344CB8AC3E}">
        <p14:creationId xmlns:p14="http://schemas.microsoft.com/office/powerpoint/2010/main" val="23766953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0" y="1399369"/>
            <a:ext cx="5968965" cy="4542077"/>
          </a:xfrm>
        </p:spPr>
        <p:txBody>
          <a:bodyPr/>
          <a:lstStyle/>
          <a:p>
            <a:pPr marL="0" indent="0">
              <a:buNone/>
            </a:pPr>
            <a:r>
              <a:rPr lang="en-US" sz="3264" dirty="0"/>
              <a:t>Clients get integrated, personal, audio/video engagement with web and mobile experiences:</a:t>
            </a:r>
          </a:p>
          <a:p>
            <a:endParaRPr lang="en-US" sz="3264" dirty="0"/>
          </a:p>
          <a:p>
            <a:r>
              <a:rPr lang="en-US" sz="2800" dirty="0"/>
              <a:t>Wealth management</a:t>
            </a:r>
          </a:p>
          <a:p>
            <a:r>
              <a:rPr lang="en-US" sz="2800" dirty="0"/>
              <a:t>Telehealth Virtual Office Visit</a:t>
            </a:r>
          </a:p>
          <a:p>
            <a:r>
              <a:rPr lang="en-US" sz="2800" dirty="0"/>
              <a:t>Ad-hoc advisor engagement</a:t>
            </a:r>
          </a:p>
          <a:p>
            <a:r>
              <a:rPr lang="en-US" sz="2800" dirty="0"/>
              <a:t>Remote interviews</a:t>
            </a:r>
          </a:p>
          <a:p>
            <a:endParaRPr lang="en-US" sz="3264" dirty="0"/>
          </a:p>
        </p:txBody>
      </p:sp>
      <p:sp>
        <p:nvSpPr>
          <p:cNvPr id="3" name="Title 2"/>
          <p:cNvSpPr>
            <a:spLocks noGrp="1"/>
          </p:cNvSpPr>
          <p:nvPr>
            <p:ph type="title"/>
          </p:nvPr>
        </p:nvSpPr>
        <p:spPr/>
        <p:txBody>
          <a:bodyPr/>
          <a:lstStyle/>
          <a:p>
            <a:r>
              <a:rPr lang="en-US" sz="4400" dirty="0"/>
              <a:t>Remote Advisor: Client </a:t>
            </a:r>
            <a:r>
              <a:rPr lang="en-US" sz="4400" dirty="0">
                <a:sym typeface="Wingdings" panose="05000000000000000000" pitchFamily="2" charset="2"/>
              </a:rPr>
              <a:t> Advisor</a:t>
            </a:r>
            <a:endParaRPr lang="en-US" sz="4400" dirty="0"/>
          </a:p>
        </p:txBody>
      </p:sp>
      <p:pic>
        <p:nvPicPr>
          <p:cNvPr id="8" name="Picture 7"/>
          <p:cNvPicPr>
            <a:picLocks noChangeAspect="1"/>
          </p:cNvPicPr>
          <p:nvPr/>
        </p:nvPicPr>
        <p:blipFill>
          <a:blip r:embed="rId2"/>
          <a:stretch>
            <a:fillRect/>
          </a:stretch>
        </p:blipFill>
        <p:spPr>
          <a:xfrm>
            <a:off x="6649228" y="1440918"/>
            <a:ext cx="5514975" cy="5410200"/>
          </a:xfrm>
          <a:prstGeom prst="rect">
            <a:avLst/>
          </a:prstGeom>
          <a:effectLst>
            <a:softEdge rad="127000"/>
          </a:effectLst>
        </p:spPr>
      </p:pic>
    </p:spTree>
    <p:extLst>
      <p:ext uri="{BB962C8B-B14F-4D97-AF65-F5344CB8AC3E}">
        <p14:creationId xmlns:p14="http://schemas.microsoft.com/office/powerpoint/2010/main" val="17909031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580" y="3731022"/>
            <a:ext cx="4306493" cy="1902374"/>
          </a:xfrm>
          <a:prstGeom prst="rect">
            <a:avLst/>
          </a:prstGeom>
          <a:noFill/>
          <a:ln>
            <a:solidFill>
              <a:schemeClr val="bg1">
                <a:lumMod val="65000"/>
              </a:schemeClr>
            </a:solidFill>
            <a:prstDash val="lgDash"/>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Easy, seamless engagement</a:t>
            </a:r>
          </a:p>
        </p:txBody>
      </p:sp>
      <p:sp>
        <p:nvSpPr>
          <p:cNvPr id="18" name="TextBox 17"/>
          <p:cNvSpPr txBox="1"/>
          <p:nvPr/>
        </p:nvSpPr>
        <p:spPr>
          <a:xfrm>
            <a:off x="565554" y="4186881"/>
            <a:ext cx="4198519" cy="1308050"/>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Download single provider app from store</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Single Sign-on using provider credentials</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Collab in app context</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Seamless voice + video</a:t>
            </a:r>
          </a:p>
        </p:txBody>
      </p:sp>
      <p:sp>
        <p:nvSpPr>
          <p:cNvPr id="22" name="TextBox 21"/>
          <p:cNvSpPr txBox="1"/>
          <p:nvPr/>
        </p:nvSpPr>
        <p:spPr>
          <a:xfrm>
            <a:off x="897437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Providers</a:t>
            </a:r>
          </a:p>
        </p:txBody>
      </p:sp>
      <p:sp>
        <p:nvSpPr>
          <p:cNvPr id="23" name="TextBox 22"/>
          <p:cNvSpPr txBox="1"/>
          <p:nvPr/>
        </p:nvSpPr>
        <p:spPr>
          <a:xfrm>
            <a:off x="181470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Customers</a:t>
            </a:r>
          </a:p>
        </p:txBody>
      </p:sp>
      <p:sp>
        <p:nvSpPr>
          <p:cNvPr id="26" name="TextBox 25"/>
          <p:cNvSpPr txBox="1"/>
          <p:nvPr/>
        </p:nvSpPr>
        <p:spPr>
          <a:xfrm>
            <a:off x="8260462" y="4220064"/>
            <a:ext cx="3897499" cy="984885"/>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Voice + Video</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Shared context with customer</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Integrated agent experience</a:t>
            </a:r>
          </a:p>
        </p:txBody>
      </p:sp>
      <p:sp>
        <p:nvSpPr>
          <p:cNvPr id="20" name="Freeform 252"/>
          <p:cNvSpPr>
            <a:spLocks noEditPoints="1"/>
          </p:cNvSpPr>
          <p:nvPr/>
        </p:nvSpPr>
        <p:spPr bwMode="auto">
          <a:xfrm>
            <a:off x="9383571" y="2684184"/>
            <a:ext cx="773850" cy="827193"/>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noEditPoints="1"/>
          </p:cNvSpPr>
          <p:nvPr/>
        </p:nvSpPr>
        <p:spPr bwMode="auto">
          <a:xfrm>
            <a:off x="2121306" y="2697268"/>
            <a:ext cx="979040" cy="80102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itle 2"/>
          <p:cNvSpPr>
            <a:spLocks noGrp="1"/>
          </p:cNvSpPr>
          <p:nvPr>
            <p:ph type="title"/>
          </p:nvPr>
        </p:nvSpPr>
        <p:spPr>
          <a:xfrm>
            <a:off x="274639" y="295274"/>
            <a:ext cx="11889564" cy="917575"/>
          </a:xfrm>
        </p:spPr>
        <p:txBody>
          <a:bodyPr/>
          <a:lstStyle/>
          <a:p>
            <a:r>
              <a:rPr lang="en-US" sz="4400" dirty="0"/>
              <a:t>Remote Advisor: Mobility</a:t>
            </a:r>
          </a:p>
        </p:txBody>
      </p:sp>
      <p:pic>
        <p:nvPicPr>
          <p:cNvPr id="17" name="Picture 16"/>
          <p:cNvPicPr>
            <a:picLocks noChangeAspect="1"/>
          </p:cNvPicPr>
          <p:nvPr/>
        </p:nvPicPr>
        <p:blipFill rotWithShape="1">
          <a:blip r:embed="rId3"/>
          <a:srcRect l="6377" t="479" r="4331" b="1856"/>
          <a:stretch/>
        </p:blipFill>
        <p:spPr>
          <a:xfrm>
            <a:off x="5303847" y="1767788"/>
            <a:ext cx="1780799" cy="3879597"/>
          </a:xfrm>
          <a:prstGeom prst="roundRect">
            <a:avLst/>
          </a:prstGeom>
        </p:spPr>
      </p:pic>
      <p:pic>
        <p:nvPicPr>
          <p:cNvPr id="19" name="Picture 18"/>
          <p:cNvPicPr>
            <a:picLocks noChangeAspect="1"/>
          </p:cNvPicPr>
          <p:nvPr/>
        </p:nvPicPr>
        <p:blipFill rotWithShape="1">
          <a:blip r:embed="rId4"/>
          <a:srcRect l="6377" r="4331" b="2363"/>
          <a:stretch/>
        </p:blipFill>
        <p:spPr>
          <a:xfrm>
            <a:off x="5997478" y="2266656"/>
            <a:ext cx="1763323" cy="3840449"/>
          </a:xfrm>
          <a:prstGeom prst="roundRect">
            <a:avLst/>
          </a:prstGeom>
        </p:spPr>
      </p:pic>
      <p:pic>
        <p:nvPicPr>
          <p:cNvPr id="21" name="Picture 20"/>
          <p:cNvPicPr>
            <a:picLocks noChangeAspect="1"/>
          </p:cNvPicPr>
          <p:nvPr/>
        </p:nvPicPr>
        <p:blipFill rotWithShape="1">
          <a:blip r:embed="rId5">
            <a:clrChange>
              <a:clrFrom>
                <a:srgbClr val="FFFFFF"/>
              </a:clrFrom>
              <a:clrTo>
                <a:srgbClr val="FFFFFF">
                  <a:alpha val="0"/>
                </a:srgbClr>
              </a:clrTo>
            </a:clrChange>
          </a:blip>
          <a:srcRect l="3874" t="42850" r="2047" b="26878"/>
          <a:stretch/>
        </p:blipFill>
        <p:spPr>
          <a:xfrm>
            <a:off x="8529149" y="3731022"/>
            <a:ext cx="2615493" cy="45585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9764" y="1725681"/>
            <a:ext cx="1209565" cy="354806"/>
          </a:xfrm>
          <a:prstGeom prst="rect">
            <a:avLst/>
          </a:prstGeom>
        </p:spPr>
      </p:pic>
    </p:spTree>
    <p:extLst>
      <p:ext uri="{BB962C8B-B14F-4D97-AF65-F5344CB8AC3E}">
        <p14:creationId xmlns:p14="http://schemas.microsoft.com/office/powerpoint/2010/main" val="41159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Remote Advisor: Agent Experience</a:t>
            </a:r>
          </a:p>
        </p:txBody>
      </p:sp>
      <p:sp>
        <p:nvSpPr>
          <p:cNvPr id="7" name="Text Placeholder 1"/>
          <p:cNvSpPr txBox="1">
            <a:spLocks/>
          </p:cNvSpPr>
          <p:nvPr/>
        </p:nvSpPr>
        <p:spPr>
          <a:xfrm>
            <a:off x="421952" y="1212849"/>
            <a:ext cx="6400800" cy="52041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Agents engage using experiences they are comfortable with:</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Dedicated advisor experience with client account context and integrated communications</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Integration with popular CRM and Service Management solutions </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Direct contact via Skype for Business clients for SMEs and ad-hoc consult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6" name="Picture 5"/>
          <p:cNvPicPr>
            <a:picLocks noChangeAspect="1"/>
          </p:cNvPicPr>
          <p:nvPr/>
        </p:nvPicPr>
        <p:blipFill>
          <a:blip r:embed="rId2"/>
          <a:stretch>
            <a:fillRect/>
          </a:stretch>
        </p:blipFill>
        <p:spPr>
          <a:xfrm>
            <a:off x="8732837" y="1212849"/>
            <a:ext cx="2819400" cy="5415727"/>
          </a:xfrm>
          <a:prstGeom prst="rect">
            <a:avLst/>
          </a:prstGeom>
          <a:effectLst>
            <a:softEdge rad="127000"/>
          </a:effectLst>
        </p:spPr>
      </p:pic>
    </p:spTree>
    <p:extLst>
      <p:ext uri="{BB962C8B-B14F-4D97-AF65-F5344CB8AC3E}">
        <p14:creationId xmlns:p14="http://schemas.microsoft.com/office/powerpoint/2010/main" val="32414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29"/>
            <a:ext cx="11887878" cy="661009"/>
          </a:xfrm>
        </p:spPr>
        <p:txBody>
          <a:bodyPr/>
          <a:lstStyle/>
          <a:p>
            <a:r>
              <a:rPr lang="en-US" sz="4896" dirty="0">
                <a:solidFill>
                  <a:schemeClr val="tx1"/>
                </a:solidFill>
              </a:rPr>
              <a:t>Skype Developer Platform Design</a:t>
            </a:r>
          </a:p>
        </p:txBody>
      </p:sp>
      <p:sp>
        <p:nvSpPr>
          <p:cNvPr id="4" name="Rectangle 3"/>
          <p:cNvSpPr/>
          <p:nvPr/>
        </p:nvSpPr>
        <p:spPr bwMode="auto">
          <a:xfrm>
            <a:off x="892" y="4167419"/>
            <a:ext cx="12445668" cy="2859741"/>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b"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p:txBody>
      </p:sp>
      <p:sp>
        <p:nvSpPr>
          <p:cNvPr id="5" name="Cloud 4"/>
          <p:cNvSpPr/>
          <p:nvPr/>
        </p:nvSpPr>
        <p:spPr bwMode="auto">
          <a:xfrm>
            <a:off x="1408052" y="3917704"/>
            <a:ext cx="10231719" cy="531035"/>
          </a:xfrm>
          <a:prstGeom prst="cloud">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127242" y="4126800"/>
            <a:ext cx="195782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Service / Server</a:t>
            </a:r>
          </a:p>
        </p:txBody>
      </p:sp>
      <p:sp>
        <p:nvSpPr>
          <p:cNvPr id="8" name="TextBox 7"/>
          <p:cNvSpPr txBox="1"/>
          <p:nvPr/>
        </p:nvSpPr>
        <p:spPr>
          <a:xfrm>
            <a:off x="-138837" y="3749801"/>
            <a:ext cx="95856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Client</a:t>
            </a:r>
          </a:p>
        </p:txBody>
      </p:sp>
      <p:sp>
        <p:nvSpPr>
          <p:cNvPr id="9" name="Rectangle 8"/>
          <p:cNvSpPr/>
          <p:nvPr/>
        </p:nvSpPr>
        <p:spPr>
          <a:xfrm>
            <a:off x="233561" y="5903515"/>
            <a:ext cx="12023440" cy="9006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  Skype Capabilities</a:t>
            </a:r>
          </a:p>
        </p:txBody>
      </p:sp>
      <p:sp>
        <p:nvSpPr>
          <p:cNvPr id="19" name="Rectangle 18"/>
          <p:cNvSpPr/>
          <p:nvPr/>
        </p:nvSpPr>
        <p:spPr>
          <a:xfrm>
            <a:off x="233562" y="4538679"/>
            <a:ext cx="12023439" cy="11969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  Skype Developer </a:t>
            </a:r>
            <a:r>
              <a:rPr kumimoji="0" lang="en-US" sz="2040" b="0" i="0" u="none" strike="noStrike" kern="1200" cap="none" spc="0" normalizeH="0" baseline="0" noProof="0" dirty="0">
                <a:ln>
                  <a:noFill/>
                </a:ln>
                <a:solidFill>
                  <a:srgbClr val="FFFFFF"/>
                </a:solidFill>
                <a:effectLst/>
                <a:uLnTx/>
                <a:uFillTx/>
                <a:latin typeface="Segoe UI"/>
                <a:ea typeface="+mn-ea"/>
                <a:cs typeface="+mn-cs"/>
              </a:rPr>
              <a:t>Platform</a:t>
            </a:r>
          </a:p>
        </p:txBody>
      </p:sp>
      <p:sp>
        <p:nvSpPr>
          <p:cNvPr id="20" name="TextBox 19"/>
          <p:cNvSpPr txBox="1"/>
          <p:nvPr/>
        </p:nvSpPr>
        <p:spPr>
          <a:xfrm>
            <a:off x="595695" y="4706581"/>
            <a:ext cx="7239055" cy="583739"/>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User API / UCWA </a:t>
            </a:r>
          </a:p>
        </p:txBody>
      </p:sp>
      <p:cxnSp>
        <p:nvCxnSpPr>
          <p:cNvPr id="21" name="Straight Arrow Connector 20"/>
          <p:cNvCxnSpPr/>
          <p:nvPr/>
        </p:nvCxnSpPr>
        <p:spPr>
          <a:xfrm flipH="1" flipV="1">
            <a:off x="4215105" y="4183222"/>
            <a:ext cx="116" cy="529127"/>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012792" y="4706581"/>
            <a:ext cx="4013020" cy="583738"/>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API / UCMA </a:t>
            </a:r>
          </a:p>
        </p:txBody>
      </p:sp>
      <p:cxnSp>
        <p:nvCxnSpPr>
          <p:cNvPr id="39" name="Straight Arrow Connector 38"/>
          <p:cNvCxnSpPr>
            <a:stCxn id="36" idx="0"/>
          </p:cNvCxnSpPr>
          <p:nvPr/>
        </p:nvCxnSpPr>
        <p:spPr>
          <a:xfrm flipV="1">
            <a:off x="10019302" y="4126800"/>
            <a:ext cx="8935" cy="579781"/>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9872" y="4819998"/>
            <a:ext cx="2123425" cy="383928"/>
          </a:xfrm>
          <a:prstGeom prst="rect">
            <a:avLst/>
          </a:prstGeom>
          <a:no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Object Model</a:t>
            </a:r>
          </a:p>
        </p:txBody>
      </p:sp>
      <p:sp>
        <p:nvSpPr>
          <p:cNvPr id="24" name="Rectangle 23"/>
          <p:cNvSpPr/>
          <p:nvPr/>
        </p:nvSpPr>
        <p:spPr>
          <a:xfrm>
            <a:off x="7914345" y="2106049"/>
            <a:ext cx="4249016" cy="3296213"/>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8329274" y="2159490"/>
            <a:ext cx="3296282" cy="1571564"/>
          </a:xfrm>
          <a:prstGeom prst="rect">
            <a:avLst/>
          </a:prstGeom>
          <a:solidFill>
            <a:schemeClr val="bg1">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SDK</a:t>
            </a:r>
          </a:p>
        </p:txBody>
      </p:sp>
      <p:sp>
        <p:nvSpPr>
          <p:cNvPr id="29" name="Rectangle 28"/>
          <p:cNvSpPr/>
          <p:nvPr/>
        </p:nvSpPr>
        <p:spPr>
          <a:xfrm>
            <a:off x="8338756" y="1292225"/>
            <a:ext cx="3286801" cy="7732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Your </a:t>
            </a:r>
            <a:r>
              <a:rPr kumimoji="0" lang="en-US" sz="2040" b="0" i="0" u="none" strike="noStrike" kern="0" cap="none" spc="0" normalizeH="0" baseline="0" noProof="0" dirty="0">
                <a:ln>
                  <a:noFill/>
                </a:ln>
                <a:solidFill>
                  <a:srgbClr val="FFFFFF"/>
                </a:solidFill>
                <a:effectLst/>
                <a:uLnTx/>
                <a:uFillTx/>
                <a:latin typeface="Segoe UI"/>
              </a:rPr>
              <a:t>service / bot</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10241553" y="2165037"/>
            <a:ext cx="1398218" cy="6708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Bot Framework</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p:cNvSpPr/>
          <p:nvPr/>
        </p:nvSpPr>
        <p:spPr>
          <a:xfrm>
            <a:off x="741855" y="2139647"/>
            <a:ext cx="3233875" cy="15713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Web SDK</a:t>
            </a:r>
          </a:p>
        </p:txBody>
      </p:sp>
      <p:sp>
        <p:nvSpPr>
          <p:cNvPr id="22" name="Rectangle 21"/>
          <p:cNvSpPr/>
          <p:nvPr/>
        </p:nvSpPr>
        <p:spPr>
          <a:xfrm>
            <a:off x="893903" y="3243234"/>
            <a:ext cx="1426540"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sp>
        <p:nvSpPr>
          <p:cNvPr id="23" name="TextBox 22"/>
          <p:cNvSpPr txBox="1"/>
          <p:nvPr/>
        </p:nvSpPr>
        <p:spPr>
          <a:xfrm>
            <a:off x="1255751" y="2833334"/>
            <a:ext cx="2206081"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JavaScript</a:t>
            </a:r>
          </a:p>
        </p:txBody>
      </p:sp>
      <p:grpSp>
        <p:nvGrpSpPr>
          <p:cNvPr id="25" name="Group 24"/>
          <p:cNvGrpSpPr/>
          <p:nvPr/>
        </p:nvGrpSpPr>
        <p:grpSpPr>
          <a:xfrm>
            <a:off x="4298018" y="2139648"/>
            <a:ext cx="3295814" cy="1571341"/>
            <a:chOff x="9077874" y="1107938"/>
            <a:chExt cx="1572730" cy="1760017"/>
          </a:xfrm>
          <a:solidFill>
            <a:schemeClr val="bg1">
              <a:lumMod val="65000"/>
            </a:schemeClr>
          </a:solidFill>
        </p:grpSpPr>
        <p:sp>
          <p:nvSpPr>
            <p:cNvPr id="27" name="Rectangle 26"/>
            <p:cNvSpPr/>
            <p:nvPr/>
          </p:nvSpPr>
          <p:spPr>
            <a:xfrm>
              <a:off x="9077874" y="1107938"/>
              <a:ext cx="1572730" cy="1760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for Business </a:t>
              </a:r>
            </a:p>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App SDK (Preview)</a:t>
              </a:r>
            </a:p>
          </p:txBody>
        </p:sp>
        <p:sp>
          <p:nvSpPr>
            <p:cNvPr id="28" name="Rectangle 27"/>
            <p:cNvSpPr/>
            <p:nvPr/>
          </p:nvSpPr>
          <p:spPr>
            <a:xfrm>
              <a:off x="9164022" y="2353719"/>
              <a:ext cx="708424" cy="417827"/>
            </a:xfrm>
            <a:prstGeom prst="rect">
              <a:avLst/>
            </a:prstGeom>
            <a:grp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grpSp>
      <p:sp>
        <p:nvSpPr>
          <p:cNvPr id="30" name="TextBox 29"/>
          <p:cNvSpPr txBox="1"/>
          <p:nvPr/>
        </p:nvSpPr>
        <p:spPr>
          <a:xfrm>
            <a:off x="4306211" y="2837812"/>
            <a:ext cx="3274260"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iOS (Objective C), Android (Java)</a:t>
            </a:r>
          </a:p>
        </p:txBody>
      </p:sp>
      <p:sp>
        <p:nvSpPr>
          <p:cNvPr id="31" name="Rectangle 30"/>
          <p:cNvSpPr/>
          <p:nvPr/>
        </p:nvSpPr>
        <p:spPr>
          <a:xfrm>
            <a:off x="746573" y="1292226"/>
            <a:ext cx="3233875"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web app</a:t>
            </a:r>
          </a:p>
        </p:txBody>
      </p:sp>
      <p:sp>
        <p:nvSpPr>
          <p:cNvPr id="32" name="Rectangle 31"/>
          <p:cNvSpPr/>
          <p:nvPr/>
        </p:nvSpPr>
        <p:spPr>
          <a:xfrm>
            <a:off x="4307499" y="1292225"/>
            <a:ext cx="3286334"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mobile/tablet app</a:t>
            </a:r>
          </a:p>
        </p:txBody>
      </p:sp>
      <p:sp>
        <p:nvSpPr>
          <p:cNvPr id="33" name="Rectangle 32"/>
          <p:cNvSpPr/>
          <p:nvPr/>
        </p:nvSpPr>
        <p:spPr>
          <a:xfrm>
            <a:off x="2421387" y="3235462"/>
            <a:ext cx="1398564"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
        <p:nvSpPr>
          <p:cNvPr id="34" name="Rectangle 33"/>
          <p:cNvSpPr/>
          <p:nvPr/>
        </p:nvSpPr>
        <p:spPr>
          <a:xfrm>
            <a:off x="6126798" y="3243506"/>
            <a:ext cx="1279173" cy="373035"/>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Tree>
    <p:extLst>
      <p:ext uri="{BB962C8B-B14F-4D97-AF65-F5344CB8AC3E}">
        <p14:creationId xmlns:p14="http://schemas.microsoft.com/office/powerpoint/2010/main" val="2591321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animBg="1"/>
      <p:bldP spid="26" grpId="0" animBg="1"/>
      <p:bldP spid="29"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47715" y="1237299"/>
            <a:ext cx="11887878" cy="2200599"/>
          </a:xfrm>
        </p:spPr>
        <p:txBody>
          <a:bodyPr/>
          <a:lstStyle/>
          <a:p>
            <a:r>
              <a:rPr lang="en-US" sz="2000" dirty="0">
                <a:hlinkClick r:id="rId3"/>
              </a:rPr>
              <a:t>https://msdn.microsoft.com/en-us/skype/websdk/skypewebsdk</a:t>
            </a:r>
            <a:r>
              <a:rPr lang="en-US" sz="2000" dirty="0"/>
              <a:t> </a:t>
            </a:r>
          </a:p>
          <a:p>
            <a:r>
              <a:rPr lang="en-US" sz="2000" dirty="0">
                <a:hlinkClick r:id="rId4"/>
              </a:rPr>
              <a:t>https://msdn.microsoft.com/en-us/skype/appsdk/skypeappsdk</a:t>
            </a:r>
            <a:r>
              <a:rPr lang="en-US" sz="2000" dirty="0"/>
              <a:t> </a:t>
            </a:r>
          </a:p>
          <a:p>
            <a:r>
              <a:rPr lang="en-US" sz="2000" dirty="0">
                <a:hlinkClick r:id="rId5"/>
              </a:rPr>
              <a:t>http://developer.skype.com</a:t>
            </a:r>
            <a:r>
              <a:rPr lang="en-US" sz="2000" dirty="0"/>
              <a:t> </a:t>
            </a:r>
          </a:p>
          <a:p>
            <a:endParaRPr lang="en-US" sz="2000" dirty="0"/>
          </a:p>
          <a:p>
            <a:r>
              <a:rPr lang="en-US" sz="2000" dirty="0">
                <a:hlinkClick r:id="rId6"/>
              </a:rPr>
              <a:t>A Technical Deep Dive into Building Web Apps with the Skype Web SDK</a:t>
            </a:r>
            <a:r>
              <a:rPr lang="en-US" sz="2000" dirty="0"/>
              <a:t> (Ignite 2015)</a:t>
            </a:r>
          </a:p>
          <a:p>
            <a:r>
              <a:rPr lang="en-US" sz="2000" dirty="0">
                <a:hlinkClick r:id="rId7"/>
              </a:rPr>
              <a:t>Engage and Win Users with Your Apps Through Intelligent Conversations</a:t>
            </a:r>
            <a:r>
              <a:rPr lang="en-US" sz="2000" dirty="0"/>
              <a:t> (Build 2016)</a:t>
            </a:r>
          </a:p>
        </p:txBody>
      </p:sp>
      <p:sp>
        <p:nvSpPr>
          <p:cNvPr id="4" name="Title 4"/>
          <p:cNvSpPr txBox="1">
            <a:spLocks/>
          </p:cNvSpPr>
          <p:nvPr/>
        </p:nvSpPr>
        <p:spPr>
          <a:xfrm>
            <a:off x="275482" y="349980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882" y="4417246"/>
            <a:ext cx="11887878" cy="2071763"/>
          </a:xfrm>
        </p:spPr>
        <p:txBody>
          <a:bodyPr/>
          <a:lstStyle/>
          <a:p>
            <a:pPr lvl="1"/>
            <a:r>
              <a:rPr lang="en-US" sz="2000" dirty="0">
                <a:latin typeface="+mj-lt"/>
              </a:rPr>
              <a:t>Drive real-world success with Skype for Business platform solutions 	</a:t>
            </a:r>
            <a:r>
              <a:rPr lang="en-US" sz="2000" dirty="0">
                <a:latin typeface="+mj-lt"/>
                <a:hlinkClick r:id="rId8"/>
              </a:rPr>
              <a:t>https://myignite.microsoft.com/sessions/2631</a:t>
            </a:r>
            <a:endParaRPr lang="en-US" sz="2000" dirty="0">
              <a:latin typeface="+mj-lt"/>
            </a:endParaRPr>
          </a:p>
          <a:p>
            <a:pPr lvl="1"/>
            <a:r>
              <a:rPr lang="en-US" sz="2000" dirty="0">
                <a:latin typeface="+mj-lt"/>
              </a:rPr>
              <a:t>Dive deep on the new Trusted Application API for Skype for Business Online 	</a:t>
            </a:r>
            <a:r>
              <a:rPr lang="en-US" sz="2000" dirty="0">
                <a:latin typeface="+mj-lt"/>
                <a:hlinkClick r:id="rId9"/>
              </a:rPr>
              <a:t>https://myignite.microsoft.com/sessions/2629</a:t>
            </a:r>
            <a:endParaRPr lang="en-US" sz="2000" dirty="0">
              <a:latin typeface="+mj-lt"/>
            </a:endParaRPr>
          </a:p>
          <a:p>
            <a:pPr lvl="1"/>
            <a:r>
              <a:rPr lang="en-US" sz="2000"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99" dirty="0">
              <a:latin typeface="+mj-lt"/>
            </a:endParaRPr>
          </a:p>
        </p:txBody>
      </p:sp>
    </p:spTree>
    <p:extLst>
      <p:ext uri="{BB962C8B-B14F-4D97-AF65-F5344CB8AC3E}">
        <p14:creationId xmlns:p14="http://schemas.microsoft.com/office/powerpoint/2010/main" val="355158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OneNote API</a:t>
            </a:r>
            <a:endParaRPr lang="en-US" dirty="0"/>
          </a:p>
        </p:txBody>
      </p:sp>
    </p:spTree>
    <p:extLst>
      <p:ext uri="{BB962C8B-B14F-4D97-AF65-F5344CB8AC3E}">
        <p14:creationId xmlns:p14="http://schemas.microsoft.com/office/powerpoint/2010/main" val="35487278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Extensibility Scenarios</a:t>
            </a:r>
          </a:p>
        </p:txBody>
      </p:sp>
      <p:sp>
        <p:nvSpPr>
          <p:cNvPr id="28" name="Text Placeholder 2"/>
          <p:cNvSpPr>
            <a:spLocks noGrp="1"/>
          </p:cNvSpPr>
          <p:nvPr>
            <p:ph type="body" sz="quarter" idx="10"/>
          </p:nvPr>
        </p:nvSpPr>
        <p:spPr>
          <a:xfrm>
            <a:off x="301626" y="1555592"/>
            <a:ext cx="12344398" cy="2092881"/>
          </a:xfrm>
        </p:spPr>
        <p:txBody>
          <a:bodyPr/>
          <a:lstStyle/>
          <a:p>
            <a:pPr marL="742950" indent="-742950">
              <a:buFont typeface="+mj-lt"/>
              <a:buAutoNum type="arabicPeriod"/>
            </a:pPr>
            <a:r>
              <a:rPr lang="en-US" dirty="0"/>
              <a:t>Capture and Retrieve Content.</a:t>
            </a:r>
          </a:p>
          <a:p>
            <a:pPr marL="742950" indent="-742950">
              <a:buFont typeface="+mj-lt"/>
              <a:buAutoNum type="arabicPeriod"/>
            </a:pPr>
            <a:r>
              <a:rPr lang="en-US" dirty="0"/>
              <a:t>Embed interactive web objects into canvas.</a:t>
            </a:r>
          </a:p>
          <a:p>
            <a:pPr marL="742950" indent="-742950">
              <a:buFont typeface="+mj-lt"/>
              <a:buAutoNum type="arabicPeriod"/>
            </a:pPr>
            <a:r>
              <a:rPr lang="en-US" dirty="0"/>
              <a:t>Extend OneNote Client Functionality.</a:t>
            </a:r>
          </a:p>
        </p:txBody>
      </p:sp>
      <p:pic>
        <p:nvPicPr>
          <p:cNvPr id="10" name="Picture 9"/>
          <p:cNvPicPr>
            <a:picLocks noChangeAspect="1"/>
          </p:cNvPicPr>
          <p:nvPr/>
        </p:nvPicPr>
        <p:blipFill>
          <a:blip r:embed="rId3"/>
          <a:stretch>
            <a:fillRect/>
          </a:stretch>
        </p:blipFill>
        <p:spPr>
          <a:xfrm>
            <a:off x="722216" y="4411662"/>
            <a:ext cx="10992041" cy="1761897"/>
          </a:xfrm>
          <a:prstGeom prst="rect">
            <a:avLst/>
          </a:prstGeom>
        </p:spPr>
      </p:pic>
    </p:spTree>
    <p:extLst>
      <p:ext uri="{BB962C8B-B14F-4D97-AF65-F5344CB8AC3E}">
        <p14:creationId xmlns:p14="http://schemas.microsoft.com/office/powerpoint/2010/main" val="39388386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862"/>
            <a:ext cx="12161836" cy="917575"/>
          </a:xfrm>
        </p:spPr>
        <p:txBody>
          <a:bodyPr/>
          <a:lstStyle/>
          <a:p>
            <a:r>
              <a:rPr lang="en-US" dirty="0"/>
              <a:t>Embed Interactive Web Objects into Canvas </a:t>
            </a:r>
          </a:p>
        </p:txBody>
      </p:sp>
      <p:pic>
        <p:nvPicPr>
          <p:cNvPr id="5" name="Picture 4"/>
          <p:cNvPicPr/>
          <p:nvPr/>
        </p:nvPicPr>
        <p:blipFill>
          <a:blip r:embed="rId2"/>
          <a:stretch>
            <a:fillRect/>
          </a:stretch>
        </p:blipFill>
        <p:spPr>
          <a:xfrm>
            <a:off x="427037" y="1214437"/>
            <a:ext cx="5943600" cy="4128135"/>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006973" y="2735262"/>
            <a:ext cx="7162800" cy="38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7047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HTTP REST APIs</a:t>
            </a:r>
          </a:p>
        </p:txBody>
      </p:sp>
      <p:pic>
        <p:nvPicPr>
          <p:cNvPr id="4" name="Picture 3"/>
          <p:cNvPicPr>
            <a:picLocks noChangeAspect="1"/>
          </p:cNvPicPr>
          <p:nvPr/>
        </p:nvPicPr>
        <p:blipFill>
          <a:blip r:embed="rId3"/>
          <a:stretch>
            <a:fillRect/>
          </a:stretch>
        </p:blipFill>
        <p:spPr>
          <a:xfrm>
            <a:off x="1609913" y="1439862"/>
            <a:ext cx="9219016" cy="4620227"/>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860234" y="6309144"/>
            <a:ext cx="271837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hlinkClick r:id="rId4"/>
              </a:rPr>
              <a:t>http://dev.onenote.com</a:t>
            </a:r>
            <a:endParaRPr kumimoji="0" lang="en-US" sz="20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465208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Real World </a:t>
            </a:r>
            <a:r>
              <a:rPr lang="en-US" dirty="0" err="1">
                <a:solidFill>
                  <a:schemeClr val="tx1"/>
                </a:solidFill>
              </a:rPr>
              <a:t>IoT</a:t>
            </a:r>
            <a:r>
              <a:rPr lang="en-US" dirty="0">
                <a:solidFill>
                  <a:schemeClr val="tx1"/>
                </a:solidFill>
              </a:rPr>
              <a:t> Use Cases</a:t>
            </a:r>
          </a:p>
        </p:txBody>
      </p:sp>
      <p:grpSp>
        <p:nvGrpSpPr>
          <p:cNvPr id="628" name="Group 627"/>
          <p:cNvGrpSpPr/>
          <p:nvPr/>
        </p:nvGrpSpPr>
        <p:grpSpPr>
          <a:xfrm>
            <a:off x="1398391" y="1767633"/>
            <a:ext cx="9920816" cy="4113768"/>
            <a:chOff x="1398391" y="1767633"/>
            <a:chExt cx="9920816" cy="4113768"/>
          </a:xfrm>
        </p:grpSpPr>
        <p:cxnSp>
          <p:nvCxnSpPr>
            <p:cNvPr id="631" name="Straight Connector 630"/>
            <p:cNvCxnSpPr/>
            <p:nvPr/>
          </p:nvCxnSpPr>
          <p:spPr>
            <a:xfrm flipH="1">
              <a:off x="1436112" y="4454194"/>
              <a:ext cx="746106" cy="22439"/>
            </a:xfrm>
            <a:prstGeom prst="line">
              <a:avLst/>
            </a:prstGeom>
            <a:noFill/>
            <a:ln w="19050" cap="flat" cmpd="sng" algn="ctr">
              <a:solidFill>
                <a:srgbClr val="FFFFFF">
                  <a:lumMod val="85000"/>
                </a:srgbClr>
              </a:solidFill>
              <a:prstDash val="sysDot"/>
              <a:headEnd type="none"/>
              <a:tailEnd type="none"/>
            </a:ln>
            <a:effectLst/>
          </p:spPr>
        </p:cxnSp>
        <p:cxnSp>
          <p:nvCxnSpPr>
            <p:cNvPr id="632" name="Straight Connector 631"/>
            <p:cNvCxnSpPr>
              <a:endCxn id="756" idx="3"/>
            </p:cNvCxnSpPr>
            <p:nvPr/>
          </p:nvCxnSpPr>
          <p:spPr>
            <a:xfrm>
              <a:off x="9643944" y="5302907"/>
              <a:ext cx="625941" cy="578494"/>
            </a:xfrm>
            <a:prstGeom prst="line">
              <a:avLst/>
            </a:prstGeom>
            <a:noFill/>
            <a:ln w="19050" cap="flat" cmpd="sng" algn="ctr">
              <a:solidFill>
                <a:srgbClr val="FFFFFF">
                  <a:lumMod val="85000"/>
                </a:srgbClr>
              </a:solidFill>
              <a:prstDash val="sysDot"/>
              <a:headEnd type="none"/>
              <a:tailEnd type="none"/>
            </a:ln>
            <a:effectLst/>
          </p:spPr>
        </p:cxnSp>
        <p:cxnSp>
          <p:nvCxnSpPr>
            <p:cNvPr id="633" name="Straight Connector 632"/>
            <p:cNvCxnSpPr>
              <a:stCxn id="782" idx="183"/>
              <a:endCxn id="801" idx="1"/>
            </p:cNvCxnSpPr>
            <p:nvPr/>
          </p:nvCxnSpPr>
          <p:spPr>
            <a:xfrm flipV="1">
              <a:off x="3795922" y="5462134"/>
              <a:ext cx="1405638" cy="192945"/>
            </a:xfrm>
            <a:prstGeom prst="line">
              <a:avLst/>
            </a:prstGeom>
            <a:noFill/>
            <a:ln w="19050" cap="flat" cmpd="sng" algn="ctr">
              <a:solidFill>
                <a:srgbClr val="FFFFFF">
                  <a:lumMod val="85000"/>
                </a:srgbClr>
              </a:solidFill>
              <a:prstDash val="sysDot"/>
              <a:headEnd type="none"/>
              <a:tailEnd type="none"/>
            </a:ln>
            <a:effectLst/>
          </p:spPr>
        </p:cxnSp>
        <p:cxnSp>
          <p:nvCxnSpPr>
            <p:cNvPr id="634" name="Straight Connector 633"/>
            <p:cNvCxnSpPr/>
            <p:nvPr/>
          </p:nvCxnSpPr>
          <p:spPr>
            <a:xfrm flipV="1">
              <a:off x="6707260" y="5221379"/>
              <a:ext cx="308364" cy="491804"/>
            </a:xfrm>
            <a:prstGeom prst="line">
              <a:avLst/>
            </a:prstGeom>
            <a:noFill/>
            <a:ln w="19050" cap="flat" cmpd="sng" algn="ctr">
              <a:solidFill>
                <a:srgbClr val="FFFFFF">
                  <a:lumMod val="85000"/>
                </a:srgbClr>
              </a:solidFill>
              <a:prstDash val="sysDot"/>
              <a:headEnd type="none"/>
              <a:tailEnd type="none"/>
            </a:ln>
            <a:effectLst/>
          </p:spPr>
        </p:cxnSp>
        <p:cxnSp>
          <p:nvCxnSpPr>
            <p:cNvPr id="635" name="Straight Connector 634"/>
            <p:cNvCxnSpPr>
              <a:stCxn id="801" idx="3"/>
            </p:cNvCxnSpPr>
            <p:nvPr/>
          </p:nvCxnSpPr>
          <p:spPr>
            <a:xfrm>
              <a:off x="5594642" y="5406341"/>
              <a:ext cx="673648" cy="462390"/>
            </a:xfrm>
            <a:prstGeom prst="line">
              <a:avLst/>
            </a:prstGeom>
            <a:noFill/>
            <a:ln w="19050" cap="flat" cmpd="sng" algn="ctr">
              <a:solidFill>
                <a:srgbClr val="FFFFFF">
                  <a:lumMod val="85000"/>
                </a:srgbClr>
              </a:solidFill>
              <a:prstDash val="sysDot"/>
              <a:headEnd type="none"/>
              <a:tailEnd type="none"/>
            </a:ln>
            <a:effectLst/>
          </p:spPr>
        </p:cxnSp>
        <p:cxnSp>
          <p:nvCxnSpPr>
            <p:cNvPr id="636" name="Straight Connector 635"/>
            <p:cNvCxnSpPr>
              <a:stCxn id="762" idx="7"/>
            </p:cNvCxnSpPr>
            <p:nvPr/>
          </p:nvCxnSpPr>
          <p:spPr>
            <a:xfrm flipH="1" flipV="1">
              <a:off x="10303933" y="4182533"/>
              <a:ext cx="795928" cy="611314"/>
            </a:xfrm>
            <a:prstGeom prst="line">
              <a:avLst/>
            </a:prstGeom>
            <a:noFill/>
            <a:ln w="19050" cap="flat" cmpd="sng" algn="ctr">
              <a:solidFill>
                <a:srgbClr val="FFFFFF">
                  <a:lumMod val="85000"/>
                </a:srgbClr>
              </a:solidFill>
              <a:prstDash val="sysDot"/>
              <a:headEnd type="none"/>
              <a:tailEnd type="none"/>
            </a:ln>
            <a:effectLst/>
          </p:spPr>
        </p:cxnSp>
        <p:cxnSp>
          <p:nvCxnSpPr>
            <p:cNvPr id="637" name="Straight Connector 636"/>
            <p:cNvCxnSpPr>
              <a:stCxn id="741" idx="55"/>
            </p:cNvCxnSpPr>
            <p:nvPr/>
          </p:nvCxnSpPr>
          <p:spPr>
            <a:xfrm flipH="1">
              <a:off x="10303933" y="3322822"/>
              <a:ext cx="1015274" cy="749645"/>
            </a:xfrm>
            <a:prstGeom prst="line">
              <a:avLst/>
            </a:prstGeom>
            <a:noFill/>
            <a:ln w="19050" cap="flat" cmpd="sng" algn="ctr">
              <a:solidFill>
                <a:srgbClr val="FFFFFF">
                  <a:lumMod val="85000"/>
                </a:srgbClr>
              </a:solidFill>
              <a:prstDash val="sysDot"/>
              <a:headEnd type="none"/>
              <a:tailEnd type="none"/>
            </a:ln>
            <a:effectLst/>
          </p:spPr>
        </p:cxnSp>
        <p:cxnSp>
          <p:nvCxnSpPr>
            <p:cNvPr id="638" name="Straight Connector 637"/>
            <p:cNvCxnSpPr/>
            <p:nvPr/>
          </p:nvCxnSpPr>
          <p:spPr>
            <a:xfrm flipH="1" flipV="1">
              <a:off x="9725886" y="3034864"/>
              <a:ext cx="349447" cy="978336"/>
            </a:xfrm>
            <a:prstGeom prst="line">
              <a:avLst/>
            </a:prstGeom>
            <a:noFill/>
            <a:ln w="19050" cap="flat" cmpd="sng" algn="ctr">
              <a:solidFill>
                <a:srgbClr val="FFFFFF">
                  <a:lumMod val="85000"/>
                </a:srgbClr>
              </a:solidFill>
              <a:prstDash val="sysDot"/>
              <a:headEnd type="none"/>
              <a:tailEnd type="none"/>
            </a:ln>
            <a:effectLst/>
          </p:spPr>
        </p:cxnSp>
        <p:cxnSp>
          <p:nvCxnSpPr>
            <p:cNvPr id="639" name="Straight Connector 638"/>
            <p:cNvCxnSpPr>
              <a:stCxn id="736" idx="6"/>
            </p:cNvCxnSpPr>
            <p:nvPr/>
          </p:nvCxnSpPr>
          <p:spPr>
            <a:xfrm flipH="1" flipV="1">
              <a:off x="7374056" y="5069153"/>
              <a:ext cx="674578" cy="500127"/>
            </a:xfrm>
            <a:prstGeom prst="line">
              <a:avLst/>
            </a:prstGeom>
            <a:noFill/>
            <a:ln w="19050" cap="flat" cmpd="sng" algn="ctr">
              <a:solidFill>
                <a:srgbClr val="FFFFFF">
                  <a:lumMod val="85000"/>
                </a:srgbClr>
              </a:solidFill>
              <a:prstDash val="sysDot"/>
              <a:headEnd type="none"/>
              <a:tailEnd type="none"/>
            </a:ln>
            <a:effectLst/>
          </p:spPr>
        </p:cxnSp>
        <p:cxnSp>
          <p:nvCxnSpPr>
            <p:cNvPr id="640" name="Straight Connector 639"/>
            <p:cNvCxnSpPr/>
            <p:nvPr/>
          </p:nvCxnSpPr>
          <p:spPr>
            <a:xfrm flipH="1" flipV="1">
              <a:off x="8246621" y="4214518"/>
              <a:ext cx="889877" cy="803543"/>
            </a:xfrm>
            <a:prstGeom prst="line">
              <a:avLst/>
            </a:prstGeom>
            <a:noFill/>
            <a:ln w="19050" cap="flat" cmpd="sng" algn="ctr">
              <a:solidFill>
                <a:srgbClr val="FFFFFF">
                  <a:lumMod val="85000"/>
                </a:srgbClr>
              </a:solidFill>
              <a:prstDash val="sysDot"/>
              <a:headEnd type="none"/>
              <a:tailEnd type="none"/>
            </a:ln>
            <a:effectLst/>
          </p:spPr>
        </p:cxnSp>
        <p:cxnSp>
          <p:nvCxnSpPr>
            <p:cNvPr id="641" name="Straight Connector 640"/>
            <p:cNvCxnSpPr>
              <a:endCxn id="775" idx="38"/>
            </p:cNvCxnSpPr>
            <p:nvPr/>
          </p:nvCxnSpPr>
          <p:spPr>
            <a:xfrm>
              <a:off x="4320438" y="3068780"/>
              <a:ext cx="182880" cy="1279502"/>
            </a:xfrm>
            <a:prstGeom prst="line">
              <a:avLst/>
            </a:prstGeom>
            <a:noFill/>
            <a:ln w="19050" cap="flat" cmpd="sng" algn="ctr">
              <a:solidFill>
                <a:srgbClr val="FFFFFF">
                  <a:lumMod val="85000"/>
                </a:srgbClr>
              </a:solidFill>
              <a:prstDash val="sysDot"/>
              <a:headEnd type="none"/>
              <a:tailEnd type="none"/>
            </a:ln>
            <a:effectLst/>
          </p:spPr>
        </p:cxnSp>
        <p:cxnSp>
          <p:nvCxnSpPr>
            <p:cNvPr id="642" name="Straight Connector 641"/>
            <p:cNvCxnSpPr>
              <a:endCxn id="748" idx="8"/>
            </p:cNvCxnSpPr>
            <p:nvPr/>
          </p:nvCxnSpPr>
          <p:spPr>
            <a:xfrm flipH="1" flipV="1">
              <a:off x="9199968" y="2170854"/>
              <a:ext cx="380278" cy="368511"/>
            </a:xfrm>
            <a:prstGeom prst="line">
              <a:avLst/>
            </a:prstGeom>
            <a:noFill/>
            <a:ln w="19050" cap="flat" cmpd="sng" algn="ctr">
              <a:solidFill>
                <a:srgbClr val="FFFFFF">
                  <a:lumMod val="85000"/>
                </a:srgbClr>
              </a:solidFill>
              <a:prstDash val="sysDot"/>
              <a:headEnd type="none"/>
              <a:tailEnd type="none"/>
            </a:ln>
            <a:effectLst/>
          </p:spPr>
        </p:cxnSp>
        <p:cxnSp>
          <p:nvCxnSpPr>
            <p:cNvPr id="643" name="Straight Connector 642"/>
            <p:cNvCxnSpPr/>
            <p:nvPr/>
          </p:nvCxnSpPr>
          <p:spPr>
            <a:xfrm flipH="1">
              <a:off x="9800980" y="2126561"/>
              <a:ext cx="939524" cy="574580"/>
            </a:xfrm>
            <a:prstGeom prst="line">
              <a:avLst/>
            </a:prstGeom>
            <a:noFill/>
            <a:ln w="19050" cap="flat" cmpd="sng" algn="ctr">
              <a:solidFill>
                <a:srgbClr val="FFFFFF">
                  <a:lumMod val="85000"/>
                </a:srgbClr>
              </a:solidFill>
              <a:prstDash val="sysDot"/>
              <a:headEnd type="none"/>
              <a:tailEnd type="none"/>
            </a:ln>
            <a:effectLst/>
          </p:spPr>
        </p:cxnSp>
        <p:cxnSp>
          <p:nvCxnSpPr>
            <p:cNvPr id="644" name="Straight Connector 643"/>
            <p:cNvCxnSpPr>
              <a:stCxn id="667" idx="31"/>
            </p:cNvCxnSpPr>
            <p:nvPr/>
          </p:nvCxnSpPr>
          <p:spPr>
            <a:xfrm flipH="1">
              <a:off x="9168578" y="1950454"/>
              <a:ext cx="1596736" cy="94327"/>
            </a:xfrm>
            <a:prstGeom prst="line">
              <a:avLst/>
            </a:prstGeom>
            <a:noFill/>
            <a:ln w="19050" cap="flat" cmpd="sng" algn="ctr">
              <a:solidFill>
                <a:srgbClr val="FFFFFF">
                  <a:lumMod val="85000"/>
                </a:srgbClr>
              </a:solidFill>
              <a:prstDash val="sysDot"/>
              <a:headEnd type="none"/>
              <a:tailEnd type="none"/>
            </a:ln>
            <a:effectLst/>
          </p:spPr>
        </p:cxnSp>
        <p:cxnSp>
          <p:nvCxnSpPr>
            <p:cNvPr id="645" name="Straight Connector 644"/>
            <p:cNvCxnSpPr>
              <a:stCxn id="712" idx="16"/>
            </p:cNvCxnSpPr>
            <p:nvPr/>
          </p:nvCxnSpPr>
          <p:spPr>
            <a:xfrm flipH="1">
              <a:off x="7038110" y="2916108"/>
              <a:ext cx="745196" cy="320314"/>
            </a:xfrm>
            <a:prstGeom prst="line">
              <a:avLst/>
            </a:prstGeom>
            <a:noFill/>
            <a:ln w="19050" cap="flat" cmpd="sng" algn="ctr">
              <a:solidFill>
                <a:srgbClr val="FFFFFF">
                  <a:lumMod val="85000"/>
                </a:srgbClr>
              </a:solidFill>
              <a:prstDash val="sysDot"/>
              <a:headEnd type="none"/>
              <a:tailEnd type="none"/>
            </a:ln>
            <a:effectLst/>
          </p:spPr>
        </p:cxnSp>
        <p:cxnSp>
          <p:nvCxnSpPr>
            <p:cNvPr id="646" name="Straight Connector 645"/>
            <p:cNvCxnSpPr>
              <a:endCxn id="700" idx="29"/>
            </p:cNvCxnSpPr>
            <p:nvPr/>
          </p:nvCxnSpPr>
          <p:spPr>
            <a:xfrm flipH="1">
              <a:off x="8342578" y="2939461"/>
              <a:ext cx="1258622" cy="1055117"/>
            </a:xfrm>
            <a:prstGeom prst="line">
              <a:avLst/>
            </a:prstGeom>
            <a:noFill/>
            <a:ln w="19050" cap="flat" cmpd="sng" algn="ctr">
              <a:solidFill>
                <a:srgbClr val="FFFFFF">
                  <a:lumMod val="85000"/>
                </a:srgbClr>
              </a:solidFill>
              <a:prstDash val="sysDot"/>
              <a:headEnd type="none"/>
              <a:tailEnd type="none"/>
            </a:ln>
            <a:effectLst/>
          </p:spPr>
        </p:cxnSp>
        <p:cxnSp>
          <p:nvCxnSpPr>
            <p:cNvPr id="647" name="Straight Connector 646"/>
            <p:cNvCxnSpPr>
              <a:stCxn id="706" idx="0"/>
              <a:endCxn id="748" idx="9"/>
            </p:cNvCxnSpPr>
            <p:nvPr/>
          </p:nvCxnSpPr>
          <p:spPr>
            <a:xfrm flipV="1">
              <a:off x="8219275" y="2170854"/>
              <a:ext cx="582147" cy="400560"/>
            </a:xfrm>
            <a:prstGeom prst="line">
              <a:avLst/>
            </a:prstGeom>
            <a:noFill/>
            <a:ln w="19050" cap="flat" cmpd="sng" algn="ctr">
              <a:solidFill>
                <a:srgbClr val="FFFFFF">
                  <a:lumMod val="85000"/>
                </a:srgbClr>
              </a:solidFill>
              <a:prstDash val="sysDot"/>
              <a:headEnd type="none"/>
              <a:tailEnd type="none"/>
            </a:ln>
            <a:effectLst/>
          </p:spPr>
        </p:cxnSp>
        <p:cxnSp>
          <p:nvCxnSpPr>
            <p:cNvPr id="648" name="Straight Connector 647"/>
            <p:cNvCxnSpPr/>
            <p:nvPr/>
          </p:nvCxnSpPr>
          <p:spPr>
            <a:xfrm flipH="1" flipV="1">
              <a:off x="6818243" y="4065105"/>
              <a:ext cx="293205" cy="621195"/>
            </a:xfrm>
            <a:prstGeom prst="line">
              <a:avLst/>
            </a:prstGeom>
            <a:noFill/>
            <a:ln w="19050" cap="flat" cmpd="sng" algn="ctr">
              <a:solidFill>
                <a:srgbClr val="FFFFFF">
                  <a:lumMod val="85000"/>
                </a:srgbClr>
              </a:solidFill>
              <a:prstDash val="sysDot"/>
              <a:headEnd type="none"/>
              <a:tailEnd type="none"/>
            </a:ln>
            <a:effectLst/>
          </p:spPr>
        </p:cxnSp>
        <p:cxnSp>
          <p:nvCxnSpPr>
            <p:cNvPr id="649" name="Straight Connector 648"/>
            <p:cNvCxnSpPr/>
            <p:nvPr/>
          </p:nvCxnSpPr>
          <p:spPr>
            <a:xfrm flipH="1" flipV="1">
              <a:off x="6957391" y="3851413"/>
              <a:ext cx="1078397" cy="263386"/>
            </a:xfrm>
            <a:prstGeom prst="line">
              <a:avLst/>
            </a:prstGeom>
            <a:noFill/>
            <a:ln w="19050" cap="flat" cmpd="sng" algn="ctr">
              <a:solidFill>
                <a:srgbClr val="FFFFFF">
                  <a:lumMod val="85000"/>
                </a:srgbClr>
              </a:solidFill>
              <a:prstDash val="sysDot"/>
              <a:headEnd type="none"/>
              <a:tailEnd type="none"/>
            </a:ln>
            <a:effectLst/>
          </p:spPr>
        </p:cxnSp>
        <p:cxnSp>
          <p:nvCxnSpPr>
            <p:cNvPr id="650" name="Straight Connector 649"/>
            <p:cNvCxnSpPr/>
            <p:nvPr/>
          </p:nvCxnSpPr>
          <p:spPr>
            <a:xfrm flipH="1" flipV="1">
              <a:off x="8297193" y="4092021"/>
              <a:ext cx="1583407" cy="22779"/>
            </a:xfrm>
            <a:prstGeom prst="line">
              <a:avLst/>
            </a:prstGeom>
            <a:noFill/>
            <a:ln w="19050" cap="flat" cmpd="sng" algn="ctr">
              <a:solidFill>
                <a:srgbClr val="FFFFFF">
                  <a:lumMod val="85000"/>
                </a:srgbClr>
              </a:solidFill>
              <a:prstDash val="sysDot"/>
              <a:headEnd type="none"/>
              <a:tailEnd type="none"/>
            </a:ln>
            <a:effectLst/>
          </p:spPr>
        </p:cxnSp>
        <p:cxnSp>
          <p:nvCxnSpPr>
            <p:cNvPr id="651" name="Straight Connector 650"/>
            <p:cNvCxnSpPr/>
            <p:nvPr/>
          </p:nvCxnSpPr>
          <p:spPr>
            <a:xfrm flipH="1">
              <a:off x="6395437" y="1826118"/>
              <a:ext cx="313738" cy="903674"/>
            </a:xfrm>
            <a:prstGeom prst="line">
              <a:avLst/>
            </a:prstGeom>
            <a:noFill/>
            <a:ln w="19050" cap="flat" cmpd="sng" algn="ctr">
              <a:solidFill>
                <a:srgbClr val="FFFFFF">
                  <a:lumMod val="85000"/>
                </a:srgbClr>
              </a:solidFill>
              <a:prstDash val="sysDot"/>
              <a:headEnd type="none"/>
              <a:tailEnd type="none"/>
            </a:ln>
            <a:effectLst/>
          </p:spPr>
        </p:cxnSp>
        <p:cxnSp>
          <p:nvCxnSpPr>
            <p:cNvPr id="652" name="Straight Connector 651"/>
            <p:cNvCxnSpPr/>
            <p:nvPr/>
          </p:nvCxnSpPr>
          <p:spPr>
            <a:xfrm>
              <a:off x="5261152" y="1960195"/>
              <a:ext cx="477311" cy="809820"/>
            </a:xfrm>
            <a:prstGeom prst="line">
              <a:avLst/>
            </a:prstGeom>
            <a:noFill/>
            <a:ln w="19050" cap="flat" cmpd="sng" algn="ctr">
              <a:solidFill>
                <a:srgbClr val="FFFFFF">
                  <a:lumMod val="85000"/>
                </a:srgbClr>
              </a:solidFill>
              <a:prstDash val="sysDot"/>
              <a:headEnd type="none"/>
              <a:tailEnd type="none"/>
            </a:ln>
            <a:effectLst/>
          </p:spPr>
        </p:cxnSp>
        <p:cxnSp>
          <p:nvCxnSpPr>
            <p:cNvPr id="653" name="Straight Connector 652"/>
            <p:cNvCxnSpPr>
              <a:stCxn id="769" idx="8"/>
            </p:cNvCxnSpPr>
            <p:nvPr/>
          </p:nvCxnSpPr>
          <p:spPr>
            <a:xfrm>
              <a:off x="4465511" y="2970086"/>
              <a:ext cx="1091723" cy="185238"/>
            </a:xfrm>
            <a:prstGeom prst="line">
              <a:avLst/>
            </a:prstGeom>
            <a:noFill/>
            <a:ln w="19050" cap="flat" cmpd="sng" algn="ctr">
              <a:solidFill>
                <a:srgbClr val="FFFFFF">
                  <a:lumMod val="85000"/>
                </a:srgbClr>
              </a:solidFill>
              <a:prstDash val="sysDot"/>
              <a:headEnd type="none"/>
              <a:tailEnd type="none"/>
            </a:ln>
            <a:effectLst/>
          </p:spPr>
        </p:cxnSp>
        <p:cxnSp>
          <p:nvCxnSpPr>
            <p:cNvPr id="654" name="Straight Connector 653"/>
            <p:cNvCxnSpPr>
              <a:stCxn id="775" idx="31"/>
            </p:cNvCxnSpPr>
            <p:nvPr/>
          </p:nvCxnSpPr>
          <p:spPr>
            <a:xfrm flipH="1">
              <a:off x="2821737" y="4341294"/>
              <a:ext cx="1509008" cy="45582"/>
            </a:xfrm>
            <a:prstGeom prst="line">
              <a:avLst/>
            </a:prstGeom>
            <a:noFill/>
            <a:ln w="19050" cap="flat" cmpd="sng" algn="ctr">
              <a:solidFill>
                <a:srgbClr val="FFFFFF">
                  <a:lumMod val="85000"/>
                </a:srgbClr>
              </a:solidFill>
              <a:prstDash val="sysDot"/>
              <a:headEnd type="none"/>
              <a:tailEnd type="none"/>
            </a:ln>
            <a:effectLst/>
          </p:spPr>
        </p:cxnSp>
        <p:cxnSp>
          <p:nvCxnSpPr>
            <p:cNvPr id="655" name="Straight Connector 654"/>
            <p:cNvCxnSpPr>
              <a:endCxn id="782" idx="257"/>
            </p:cNvCxnSpPr>
            <p:nvPr/>
          </p:nvCxnSpPr>
          <p:spPr>
            <a:xfrm>
              <a:off x="2627290" y="4430332"/>
              <a:ext cx="1006452" cy="1113691"/>
            </a:xfrm>
            <a:prstGeom prst="line">
              <a:avLst/>
            </a:prstGeom>
            <a:noFill/>
            <a:ln w="19050" cap="flat" cmpd="sng" algn="ctr">
              <a:solidFill>
                <a:srgbClr val="FFFFFF">
                  <a:lumMod val="85000"/>
                </a:srgbClr>
              </a:solidFill>
              <a:prstDash val="sysDot"/>
              <a:headEnd type="none"/>
              <a:tailEnd type="none"/>
            </a:ln>
            <a:effectLst/>
          </p:spPr>
        </p:cxnSp>
        <p:cxnSp>
          <p:nvCxnSpPr>
            <p:cNvPr id="656" name="Straight Connector 655"/>
            <p:cNvCxnSpPr>
              <a:stCxn id="803" idx="27"/>
              <a:endCxn id="775" idx="53"/>
            </p:cNvCxnSpPr>
            <p:nvPr/>
          </p:nvCxnSpPr>
          <p:spPr>
            <a:xfrm flipH="1" flipV="1">
              <a:off x="4853687" y="4700172"/>
              <a:ext cx="321493" cy="453198"/>
            </a:xfrm>
            <a:prstGeom prst="line">
              <a:avLst/>
            </a:prstGeom>
            <a:noFill/>
            <a:ln w="19050" cap="flat" cmpd="sng" algn="ctr">
              <a:solidFill>
                <a:srgbClr val="FFFFFF">
                  <a:lumMod val="85000"/>
                </a:srgbClr>
              </a:solidFill>
              <a:prstDash val="sysDot"/>
              <a:headEnd type="none"/>
              <a:tailEnd type="none"/>
            </a:ln>
            <a:effectLst/>
          </p:spPr>
        </p:cxnSp>
        <p:cxnSp>
          <p:nvCxnSpPr>
            <p:cNvPr id="657" name="Straight Connector 656"/>
            <p:cNvCxnSpPr/>
            <p:nvPr/>
          </p:nvCxnSpPr>
          <p:spPr>
            <a:xfrm flipH="1">
              <a:off x="4725716" y="3996559"/>
              <a:ext cx="776450" cy="398078"/>
            </a:xfrm>
            <a:prstGeom prst="line">
              <a:avLst/>
            </a:prstGeom>
            <a:noFill/>
            <a:ln w="19050" cap="flat" cmpd="sng" algn="ctr">
              <a:solidFill>
                <a:srgbClr val="FFFFFF">
                  <a:lumMod val="85000"/>
                </a:srgbClr>
              </a:solidFill>
              <a:prstDash val="sysDot"/>
              <a:headEnd type="none"/>
              <a:tailEnd type="none"/>
            </a:ln>
            <a:effectLst/>
          </p:spPr>
        </p:cxnSp>
        <p:cxnSp>
          <p:nvCxnSpPr>
            <p:cNvPr id="658" name="Straight Connector 657"/>
            <p:cNvCxnSpPr>
              <a:endCxn id="769" idx="21"/>
            </p:cNvCxnSpPr>
            <p:nvPr/>
          </p:nvCxnSpPr>
          <p:spPr>
            <a:xfrm flipV="1">
              <a:off x="3204144" y="2970086"/>
              <a:ext cx="985189" cy="227816"/>
            </a:xfrm>
            <a:prstGeom prst="line">
              <a:avLst/>
            </a:prstGeom>
            <a:noFill/>
            <a:ln w="19050" cap="flat" cmpd="sng" algn="ctr">
              <a:solidFill>
                <a:srgbClr val="FFFFFF">
                  <a:lumMod val="85000"/>
                </a:srgbClr>
              </a:solidFill>
              <a:prstDash val="sysDot"/>
              <a:headEnd type="none"/>
              <a:tailEnd type="none"/>
            </a:ln>
            <a:effectLst/>
          </p:spPr>
        </p:cxnSp>
        <p:cxnSp>
          <p:nvCxnSpPr>
            <p:cNvPr id="659" name="Straight Connector 658"/>
            <p:cNvCxnSpPr>
              <a:stCxn id="684" idx="17"/>
              <a:endCxn id="769" idx="26"/>
            </p:cNvCxnSpPr>
            <p:nvPr/>
          </p:nvCxnSpPr>
          <p:spPr>
            <a:xfrm>
              <a:off x="3813369" y="1767633"/>
              <a:ext cx="363803" cy="966298"/>
            </a:xfrm>
            <a:prstGeom prst="line">
              <a:avLst/>
            </a:prstGeom>
            <a:noFill/>
            <a:ln w="19050" cap="flat" cmpd="sng" algn="ctr">
              <a:solidFill>
                <a:srgbClr val="FFFFFF">
                  <a:lumMod val="85000"/>
                </a:srgbClr>
              </a:solidFill>
              <a:prstDash val="sysDot"/>
              <a:headEnd type="none"/>
              <a:tailEnd type="none"/>
            </a:ln>
            <a:effectLst/>
          </p:spPr>
        </p:cxnSp>
        <p:cxnSp>
          <p:nvCxnSpPr>
            <p:cNvPr id="660" name="Straight Connector 659"/>
            <p:cNvCxnSpPr>
              <a:stCxn id="796" idx="37"/>
            </p:cNvCxnSpPr>
            <p:nvPr/>
          </p:nvCxnSpPr>
          <p:spPr>
            <a:xfrm flipH="1">
              <a:off x="2597369" y="3174297"/>
              <a:ext cx="531339" cy="1109982"/>
            </a:xfrm>
            <a:prstGeom prst="line">
              <a:avLst/>
            </a:prstGeom>
            <a:noFill/>
            <a:ln w="19050" cap="flat" cmpd="sng" algn="ctr">
              <a:solidFill>
                <a:srgbClr val="FFFFFF">
                  <a:lumMod val="85000"/>
                </a:srgbClr>
              </a:solidFill>
              <a:prstDash val="sysDot"/>
              <a:headEnd type="none"/>
              <a:tailEnd type="none"/>
            </a:ln>
            <a:effectLst/>
          </p:spPr>
        </p:cxnSp>
        <p:cxnSp>
          <p:nvCxnSpPr>
            <p:cNvPr id="661" name="Straight Connector 660"/>
            <p:cNvCxnSpPr>
              <a:stCxn id="677" idx="6"/>
              <a:endCxn id="796" idx="2"/>
            </p:cNvCxnSpPr>
            <p:nvPr/>
          </p:nvCxnSpPr>
          <p:spPr>
            <a:xfrm>
              <a:off x="2468667" y="1994329"/>
              <a:ext cx="584302" cy="1057265"/>
            </a:xfrm>
            <a:prstGeom prst="line">
              <a:avLst/>
            </a:prstGeom>
            <a:noFill/>
            <a:ln w="19050" cap="flat" cmpd="sng" algn="ctr">
              <a:solidFill>
                <a:srgbClr val="FFFFFF">
                  <a:lumMod val="85000"/>
                </a:srgbClr>
              </a:solidFill>
              <a:prstDash val="sysDot"/>
              <a:headEnd type="none"/>
              <a:tailEnd type="none"/>
            </a:ln>
            <a:effectLst/>
          </p:spPr>
        </p:cxnSp>
        <p:cxnSp>
          <p:nvCxnSpPr>
            <p:cNvPr id="662" name="Straight Connector 661"/>
            <p:cNvCxnSpPr>
              <a:stCxn id="772" idx="22"/>
            </p:cNvCxnSpPr>
            <p:nvPr/>
          </p:nvCxnSpPr>
          <p:spPr>
            <a:xfrm>
              <a:off x="1398391" y="2828110"/>
              <a:ext cx="1522842" cy="390149"/>
            </a:xfrm>
            <a:prstGeom prst="line">
              <a:avLst/>
            </a:prstGeom>
            <a:noFill/>
            <a:ln w="19050" cap="flat" cmpd="sng" algn="ctr">
              <a:solidFill>
                <a:srgbClr val="FFFFFF">
                  <a:lumMod val="85000"/>
                </a:srgbClr>
              </a:solidFill>
              <a:prstDash val="sysDot"/>
              <a:headEnd type="none"/>
              <a:tailEnd type="none"/>
            </a:ln>
            <a:effectLst/>
          </p:spPr>
        </p:cxnSp>
        <p:cxnSp>
          <p:nvCxnSpPr>
            <p:cNvPr id="663" name="Straight Connector 662"/>
            <p:cNvCxnSpPr>
              <a:stCxn id="681" idx="5"/>
            </p:cNvCxnSpPr>
            <p:nvPr/>
          </p:nvCxnSpPr>
          <p:spPr>
            <a:xfrm flipV="1">
              <a:off x="2307783" y="4452118"/>
              <a:ext cx="263417" cy="1163331"/>
            </a:xfrm>
            <a:prstGeom prst="line">
              <a:avLst/>
            </a:prstGeom>
            <a:noFill/>
            <a:ln w="19050" cap="flat" cmpd="sng" algn="ctr">
              <a:solidFill>
                <a:srgbClr val="FFFFFF">
                  <a:lumMod val="85000"/>
                </a:srgbClr>
              </a:solidFill>
              <a:prstDash val="sysDot"/>
              <a:headEnd type="none"/>
              <a:tailEnd type="none"/>
            </a:ln>
            <a:effectLst/>
          </p:spPr>
        </p:cxnSp>
      </p:grpSp>
      <p:grpSp>
        <p:nvGrpSpPr>
          <p:cNvPr id="664" name="Group 663"/>
          <p:cNvGrpSpPr/>
          <p:nvPr/>
        </p:nvGrpSpPr>
        <p:grpSpPr>
          <a:xfrm>
            <a:off x="10333038" y="1572103"/>
            <a:ext cx="968599" cy="1107119"/>
            <a:chOff x="1525278" y="5442422"/>
            <a:chExt cx="968599" cy="1107119"/>
          </a:xfrm>
        </p:grpSpPr>
        <p:grpSp>
          <p:nvGrpSpPr>
            <p:cNvPr id="665" name="Group 664"/>
            <p:cNvGrpSpPr/>
            <p:nvPr/>
          </p:nvGrpSpPr>
          <p:grpSpPr>
            <a:xfrm>
              <a:off x="1791515" y="5442422"/>
              <a:ext cx="506623" cy="590663"/>
              <a:chOff x="4475897" y="2224607"/>
              <a:chExt cx="506623" cy="590663"/>
            </a:xfrm>
            <a:solidFill>
              <a:srgbClr val="0072C6"/>
            </a:solidFill>
          </p:grpSpPr>
          <p:sp>
            <p:nvSpPr>
              <p:cNvPr id="667"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8"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9" name="Rectangle 42"/>
              <p:cNvSpPr>
                <a:spLocks noChangeArrowheads="1"/>
              </p:cNvSpPr>
              <p:nvPr/>
            </p:nvSpPr>
            <p:spPr bwMode="auto">
              <a:xfrm>
                <a:off x="4901542" y="2381459"/>
                <a:ext cx="80978" cy="67368"/>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0" name="Rectangle 43"/>
              <p:cNvSpPr>
                <a:spLocks noChangeArrowheads="1"/>
              </p:cNvSpPr>
              <p:nvPr/>
            </p:nvSpPr>
            <p:spPr bwMode="auto">
              <a:xfrm>
                <a:off x="4915492"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1" name="Rectangle 44"/>
              <p:cNvSpPr>
                <a:spLocks noChangeArrowheads="1"/>
              </p:cNvSpPr>
              <p:nvPr/>
            </p:nvSpPr>
            <p:spPr bwMode="auto">
              <a:xfrm>
                <a:off x="4950877"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6" name="TextBox 665"/>
            <p:cNvSpPr txBox="1"/>
            <p:nvPr/>
          </p:nvSpPr>
          <p:spPr>
            <a:xfrm>
              <a:off x="1525278" y="6050943"/>
              <a:ext cx="968599" cy="498598"/>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Electric charging </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stations</a:t>
              </a:r>
            </a:p>
          </p:txBody>
        </p:sp>
      </p:grpSp>
      <p:grpSp>
        <p:nvGrpSpPr>
          <p:cNvPr id="672" name="Group 671"/>
          <p:cNvGrpSpPr/>
          <p:nvPr/>
        </p:nvGrpSpPr>
        <p:grpSpPr>
          <a:xfrm>
            <a:off x="1807823" y="1584567"/>
            <a:ext cx="968599" cy="900325"/>
            <a:chOff x="2066782" y="1388549"/>
            <a:chExt cx="968599" cy="900325"/>
          </a:xfrm>
        </p:grpSpPr>
        <p:grpSp>
          <p:nvGrpSpPr>
            <p:cNvPr id="673" name="Group 672"/>
            <p:cNvGrpSpPr/>
            <p:nvPr/>
          </p:nvGrpSpPr>
          <p:grpSpPr>
            <a:xfrm>
              <a:off x="2284784" y="1388549"/>
              <a:ext cx="485805" cy="484576"/>
              <a:chOff x="4426989" y="3121192"/>
              <a:chExt cx="485805" cy="484576"/>
            </a:xfrm>
            <a:solidFill>
              <a:srgbClr val="0072C6"/>
            </a:solidFill>
          </p:grpSpPr>
          <p:sp>
            <p:nvSpPr>
              <p:cNvPr id="675"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7"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4" name="TextBox 673"/>
            <p:cNvSpPr txBox="1"/>
            <p:nvPr/>
          </p:nvSpPr>
          <p:spPr>
            <a:xfrm>
              <a:off x="2066782" y="1956475"/>
              <a:ext cx="968599"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Street sweepers</a:t>
              </a:r>
            </a:p>
          </p:txBody>
        </p:sp>
      </p:grpSp>
      <p:grpSp>
        <p:nvGrpSpPr>
          <p:cNvPr id="678" name="Group 677"/>
          <p:cNvGrpSpPr/>
          <p:nvPr/>
        </p:nvGrpSpPr>
        <p:grpSpPr>
          <a:xfrm>
            <a:off x="1620605" y="5529508"/>
            <a:ext cx="968599" cy="647357"/>
            <a:chOff x="2418891" y="5442422"/>
            <a:chExt cx="968599" cy="647357"/>
          </a:xfrm>
        </p:grpSpPr>
        <p:grpSp>
          <p:nvGrpSpPr>
            <p:cNvPr id="679" name="Group 678"/>
            <p:cNvGrpSpPr/>
            <p:nvPr/>
          </p:nvGrpSpPr>
          <p:grpSpPr>
            <a:xfrm>
              <a:off x="2683357" y="5442422"/>
              <a:ext cx="426537" cy="455704"/>
              <a:chOff x="-1168871" y="5933646"/>
              <a:chExt cx="426537" cy="455704"/>
            </a:xfrm>
            <a:solidFill>
              <a:srgbClr val="0072C6"/>
            </a:solidFill>
          </p:grpSpPr>
          <p:sp>
            <p:nvSpPr>
              <p:cNvPr id="681"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2"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0" name="TextBox 679"/>
            <p:cNvSpPr txBox="1"/>
            <p:nvPr/>
          </p:nvSpPr>
          <p:spPr>
            <a:xfrm>
              <a:off x="2418891" y="592358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Postboxes</a:t>
              </a:r>
            </a:p>
          </p:txBody>
        </p:sp>
      </p:grpSp>
      <p:grpSp>
        <p:nvGrpSpPr>
          <p:cNvPr id="683" name="Group 682"/>
          <p:cNvGrpSpPr/>
          <p:nvPr/>
        </p:nvGrpSpPr>
        <p:grpSpPr>
          <a:xfrm>
            <a:off x="3389705" y="1461120"/>
            <a:ext cx="968599" cy="765350"/>
            <a:chOff x="3331648" y="1388549"/>
            <a:chExt cx="968599" cy="765350"/>
          </a:xfrm>
        </p:grpSpPr>
        <p:sp>
          <p:nvSpPr>
            <p:cNvPr id="684" name="Freeform 137"/>
            <p:cNvSpPr>
              <a:spLocks noChangeAspect="1"/>
            </p:cNvSpPr>
            <p:nvPr/>
          </p:nvSpPr>
          <p:spPr bwMode="black">
            <a:xfrm>
              <a:off x="3519901" y="1388549"/>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5" name="TextBox 684"/>
            <p:cNvSpPr txBox="1"/>
            <p:nvPr/>
          </p:nvSpPr>
          <p:spPr>
            <a:xfrm>
              <a:off x="3331648" y="198770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Aircrafts</a:t>
              </a:r>
            </a:p>
          </p:txBody>
        </p:sp>
      </p:grpSp>
      <p:grpSp>
        <p:nvGrpSpPr>
          <p:cNvPr id="686" name="Group 685"/>
          <p:cNvGrpSpPr/>
          <p:nvPr/>
        </p:nvGrpSpPr>
        <p:grpSpPr>
          <a:xfrm>
            <a:off x="4785200" y="1677020"/>
            <a:ext cx="968599" cy="650490"/>
            <a:chOff x="4799714" y="1909249"/>
            <a:chExt cx="968599" cy="650490"/>
          </a:xfrm>
        </p:grpSpPr>
        <p:sp>
          <p:nvSpPr>
            <p:cNvPr id="687" name="Freeform 8"/>
            <p:cNvSpPr>
              <a:spLocks noChangeAspect="1" noEditPoints="1"/>
            </p:cNvSpPr>
            <p:nvPr/>
          </p:nvSpPr>
          <p:spPr bwMode="auto">
            <a:xfrm>
              <a:off x="5023748" y="1909249"/>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8" name="TextBox 687"/>
            <p:cNvSpPr txBox="1"/>
            <p:nvPr/>
          </p:nvSpPr>
          <p:spPr>
            <a:xfrm>
              <a:off x="4799714" y="23935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Auto</a:t>
              </a:r>
            </a:p>
          </p:txBody>
        </p:sp>
      </p:grpSp>
      <p:grpSp>
        <p:nvGrpSpPr>
          <p:cNvPr id="689" name="Group 688"/>
          <p:cNvGrpSpPr/>
          <p:nvPr/>
        </p:nvGrpSpPr>
        <p:grpSpPr>
          <a:xfrm>
            <a:off x="581331" y="4038575"/>
            <a:ext cx="1232958" cy="986419"/>
            <a:chOff x="5371040" y="6211669"/>
            <a:chExt cx="968599" cy="774921"/>
          </a:xfrm>
        </p:grpSpPr>
        <p:grpSp>
          <p:nvGrpSpPr>
            <p:cNvPr id="690" name="Group 689"/>
            <p:cNvGrpSpPr/>
            <p:nvPr/>
          </p:nvGrpSpPr>
          <p:grpSpPr>
            <a:xfrm>
              <a:off x="5647124" y="6211669"/>
              <a:ext cx="413051" cy="567017"/>
              <a:chOff x="5647124" y="6211669"/>
              <a:chExt cx="413051" cy="567017"/>
            </a:xfrm>
          </p:grpSpPr>
          <p:sp>
            <p:nvSpPr>
              <p:cNvPr id="692" name="Freeform: Shape 691"/>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3" name="Group 692"/>
              <p:cNvGrpSpPr/>
              <p:nvPr/>
            </p:nvGrpSpPr>
            <p:grpSpPr>
              <a:xfrm>
                <a:off x="5706618" y="6211669"/>
                <a:ext cx="294063" cy="503862"/>
                <a:chOff x="5706618" y="6211669"/>
                <a:chExt cx="294063" cy="503862"/>
              </a:xfrm>
            </p:grpSpPr>
            <p:grpSp>
              <p:nvGrpSpPr>
                <p:cNvPr id="694" name="Group 693"/>
                <p:cNvGrpSpPr/>
                <p:nvPr/>
              </p:nvGrpSpPr>
              <p:grpSpPr>
                <a:xfrm>
                  <a:off x="5706618" y="6428789"/>
                  <a:ext cx="294063" cy="286742"/>
                  <a:chOff x="9349890" y="417916"/>
                  <a:chExt cx="669938" cy="653258"/>
                </a:xfrm>
                <a:solidFill>
                  <a:srgbClr val="008272"/>
                </a:solidFill>
              </p:grpSpPr>
              <p:sp>
                <p:nvSpPr>
                  <p:cNvPr id="697"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8" name="Freeform 532"/>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5" name="Right Arrow 527"/>
                <p:cNvSpPr/>
                <p:nvPr/>
              </p:nvSpPr>
              <p:spPr bwMode="auto">
                <a:xfrm rot="16200000">
                  <a:off x="5715754" y="6220156"/>
                  <a:ext cx="94671"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6" name="Right Arrow 528"/>
                <p:cNvSpPr/>
                <p:nvPr/>
              </p:nvSpPr>
              <p:spPr bwMode="auto">
                <a:xfrm rot="5400000">
                  <a:off x="5886152" y="6221227"/>
                  <a:ext cx="97842"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91" name="TextBox 690"/>
            <p:cNvSpPr txBox="1"/>
            <p:nvPr/>
          </p:nvSpPr>
          <p:spPr>
            <a:xfrm>
              <a:off x="5371040" y="6856026"/>
              <a:ext cx="968599" cy="13056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Elevators</a:t>
              </a:r>
            </a:p>
          </p:txBody>
        </p:sp>
      </p:grpSp>
      <p:grpSp>
        <p:nvGrpSpPr>
          <p:cNvPr id="699" name="Group 698"/>
          <p:cNvGrpSpPr/>
          <p:nvPr/>
        </p:nvGrpSpPr>
        <p:grpSpPr>
          <a:xfrm>
            <a:off x="7742237" y="3573462"/>
            <a:ext cx="968599" cy="824796"/>
            <a:chOff x="7677830" y="3994622"/>
            <a:chExt cx="968599" cy="824796"/>
          </a:xfrm>
        </p:grpSpPr>
        <p:sp>
          <p:nvSpPr>
            <p:cNvPr id="700" name="Freeform 193"/>
            <p:cNvSpPr>
              <a:spLocks noChangeAspect="1" noEditPoints="1"/>
            </p:cNvSpPr>
            <p:nvPr/>
          </p:nvSpPr>
          <p:spPr bwMode="auto">
            <a:xfrm>
              <a:off x="7838096" y="3994622"/>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1" name="TextBox 700"/>
            <p:cNvSpPr txBox="1"/>
            <p:nvPr/>
          </p:nvSpPr>
          <p:spPr>
            <a:xfrm>
              <a:off x="7677830" y="465321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Factory floor</a:t>
              </a:r>
            </a:p>
          </p:txBody>
        </p:sp>
      </p:grpSp>
      <p:grpSp>
        <p:nvGrpSpPr>
          <p:cNvPr id="702" name="Group 701"/>
          <p:cNvGrpSpPr/>
          <p:nvPr/>
        </p:nvGrpSpPr>
        <p:grpSpPr>
          <a:xfrm>
            <a:off x="7570437" y="2302949"/>
            <a:ext cx="968599" cy="863416"/>
            <a:chOff x="7613980" y="2404549"/>
            <a:chExt cx="968599" cy="863416"/>
          </a:xfrm>
        </p:grpSpPr>
        <p:grpSp>
          <p:nvGrpSpPr>
            <p:cNvPr id="703" name="Group 702"/>
            <p:cNvGrpSpPr/>
            <p:nvPr/>
          </p:nvGrpSpPr>
          <p:grpSpPr>
            <a:xfrm>
              <a:off x="7814844" y="2404549"/>
              <a:ext cx="555446" cy="624876"/>
              <a:chOff x="13543473" y="3081481"/>
              <a:chExt cx="486655" cy="547487"/>
            </a:xfrm>
            <a:solidFill>
              <a:srgbClr val="DC3C00"/>
            </a:solidFill>
          </p:grpSpPr>
          <p:sp>
            <p:nvSpPr>
              <p:cNvPr id="705"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9"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0"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1"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4" name="TextBox 703"/>
            <p:cNvSpPr txBox="1"/>
            <p:nvPr/>
          </p:nvSpPr>
          <p:spPr>
            <a:xfrm>
              <a:off x="7613980" y="310176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equipment</a:t>
              </a:r>
            </a:p>
          </p:txBody>
        </p:sp>
      </p:grpSp>
      <p:grpSp>
        <p:nvGrpSpPr>
          <p:cNvPr id="714" name="Group 713"/>
          <p:cNvGrpSpPr/>
          <p:nvPr/>
        </p:nvGrpSpPr>
        <p:grpSpPr>
          <a:xfrm>
            <a:off x="6298932" y="1475635"/>
            <a:ext cx="1011006" cy="774473"/>
            <a:chOff x="7126246" y="1388549"/>
            <a:chExt cx="1011006" cy="774473"/>
          </a:xfrm>
        </p:grpSpPr>
        <p:grpSp>
          <p:nvGrpSpPr>
            <p:cNvPr id="715" name="Group 714"/>
            <p:cNvGrpSpPr/>
            <p:nvPr/>
          </p:nvGrpSpPr>
          <p:grpSpPr>
            <a:xfrm>
              <a:off x="7246220" y="1388549"/>
              <a:ext cx="891032" cy="540757"/>
              <a:chOff x="13601156" y="3899900"/>
              <a:chExt cx="565936" cy="343460"/>
            </a:xfrm>
            <a:solidFill>
              <a:srgbClr val="DC3C00"/>
            </a:solidFill>
          </p:grpSpPr>
          <p:sp>
            <p:nvSpPr>
              <p:cNvPr id="717"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1"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4"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5"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Oval 29"/>
              <p:cNvSpPr>
                <a:spLocks noChangeArrowheads="1"/>
              </p:cNvSpPr>
              <p:nvPr/>
            </p:nvSpPr>
            <p:spPr bwMode="auto">
              <a:xfrm>
                <a:off x="13994743"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Oval 30"/>
              <p:cNvSpPr>
                <a:spLocks noChangeArrowheads="1"/>
              </p:cNvSpPr>
              <p:nvPr/>
            </p:nvSpPr>
            <p:spPr bwMode="auto">
              <a:xfrm>
                <a:off x="14040228"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9" name="Rectangle 32"/>
              <p:cNvSpPr>
                <a:spLocks noChangeArrowheads="1"/>
              </p:cNvSpPr>
              <p:nvPr/>
            </p:nvSpPr>
            <p:spPr bwMode="auto">
              <a:xfrm>
                <a:off x="14015165" y="4068536"/>
                <a:ext cx="16399" cy="4548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0"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1" name="Rectangle 34"/>
              <p:cNvSpPr>
                <a:spLocks noChangeArrowheads="1"/>
              </p:cNvSpPr>
              <p:nvPr/>
            </p:nvSpPr>
            <p:spPr bwMode="auto">
              <a:xfrm>
                <a:off x="13994743" y="3995512"/>
                <a:ext cx="58481" cy="4022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6" name="TextBox 715"/>
            <p:cNvSpPr txBox="1"/>
            <p:nvPr/>
          </p:nvSpPr>
          <p:spPr>
            <a:xfrm>
              <a:off x="7126246" y="1996823"/>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Cows</a:t>
              </a:r>
            </a:p>
          </p:txBody>
        </p:sp>
      </p:grpSp>
      <p:grpSp>
        <p:nvGrpSpPr>
          <p:cNvPr id="732" name="Group 731"/>
          <p:cNvGrpSpPr/>
          <p:nvPr/>
        </p:nvGrpSpPr>
        <p:grpSpPr>
          <a:xfrm>
            <a:off x="7693483" y="5440608"/>
            <a:ext cx="968599" cy="702117"/>
            <a:chOff x="7983769" y="6064722"/>
            <a:chExt cx="968599" cy="702117"/>
          </a:xfrm>
        </p:grpSpPr>
        <p:grpSp>
          <p:nvGrpSpPr>
            <p:cNvPr id="733" name="Group 732"/>
            <p:cNvGrpSpPr/>
            <p:nvPr/>
          </p:nvGrpSpPr>
          <p:grpSpPr>
            <a:xfrm>
              <a:off x="8091113" y="6064722"/>
              <a:ext cx="682748" cy="514643"/>
              <a:chOff x="14466548" y="3803109"/>
              <a:chExt cx="499020" cy="376151"/>
            </a:xfrm>
            <a:solidFill>
              <a:srgbClr val="DC3C00"/>
            </a:solidFill>
          </p:grpSpPr>
          <p:sp>
            <p:nvSpPr>
              <p:cNvPr id="735"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4" name="TextBox 733"/>
            <p:cNvSpPr txBox="1"/>
            <p:nvPr/>
          </p:nvSpPr>
          <p:spPr>
            <a:xfrm>
              <a:off x="7983769" y="66006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Engines</a:t>
              </a:r>
            </a:p>
          </p:txBody>
        </p:sp>
      </p:grpSp>
      <p:grpSp>
        <p:nvGrpSpPr>
          <p:cNvPr id="737" name="Group 736"/>
          <p:cNvGrpSpPr/>
          <p:nvPr/>
        </p:nvGrpSpPr>
        <p:grpSpPr>
          <a:xfrm>
            <a:off x="9101177" y="2523493"/>
            <a:ext cx="1074174" cy="896375"/>
            <a:chOff x="9449520" y="2320292"/>
            <a:chExt cx="1074174" cy="896375"/>
          </a:xfrm>
        </p:grpSpPr>
        <p:sp>
          <p:nvSpPr>
            <p:cNvPr id="738" name="Rectangle 2048"/>
            <p:cNvSpPr>
              <a:spLocks noChangeAspect="1"/>
            </p:cNvSpPr>
            <p:nvPr/>
          </p:nvSpPr>
          <p:spPr bwMode="auto">
            <a:xfrm flipV="1">
              <a:off x="9911750" y="2320292"/>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9" name="TextBox 738"/>
            <p:cNvSpPr txBox="1"/>
            <p:nvPr/>
          </p:nvSpPr>
          <p:spPr>
            <a:xfrm>
              <a:off x="9449520" y="2884268"/>
              <a:ext cx="1074174"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Vending machines</a:t>
              </a:r>
            </a:p>
          </p:txBody>
        </p:sp>
      </p:grpSp>
      <p:grpSp>
        <p:nvGrpSpPr>
          <p:cNvPr id="740" name="Group 739"/>
          <p:cNvGrpSpPr/>
          <p:nvPr/>
        </p:nvGrpSpPr>
        <p:grpSpPr>
          <a:xfrm>
            <a:off x="10958500" y="2961475"/>
            <a:ext cx="968599" cy="612811"/>
            <a:chOff x="10958500" y="2961475"/>
            <a:chExt cx="968599" cy="612811"/>
          </a:xfrm>
        </p:grpSpPr>
        <p:sp>
          <p:nvSpPr>
            <p:cNvPr id="741" name="Freeform 352"/>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TextBox 741"/>
            <p:cNvSpPr txBox="1"/>
            <p:nvPr/>
          </p:nvSpPr>
          <p:spPr>
            <a:xfrm>
              <a:off x="10958500" y="340808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Buildings</a:t>
              </a:r>
            </a:p>
          </p:txBody>
        </p:sp>
      </p:grpSp>
      <p:grpSp>
        <p:nvGrpSpPr>
          <p:cNvPr id="743" name="Group 742"/>
          <p:cNvGrpSpPr/>
          <p:nvPr/>
        </p:nvGrpSpPr>
        <p:grpSpPr>
          <a:xfrm>
            <a:off x="8290844" y="1664675"/>
            <a:ext cx="1362492" cy="796211"/>
            <a:chOff x="8914960" y="1271573"/>
            <a:chExt cx="1074174" cy="627724"/>
          </a:xfrm>
        </p:grpSpPr>
        <p:grpSp>
          <p:nvGrpSpPr>
            <p:cNvPr id="744" name="Group 743"/>
            <p:cNvGrpSpPr/>
            <p:nvPr/>
          </p:nvGrpSpPr>
          <p:grpSpPr>
            <a:xfrm>
              <a:off x="9264202" y="1271573"/>
              <a:ext cx="401244" cy="399066"/>
              <a:chOff x="9993179" y="3108498"/>
              <a:chExt cx="342486" cy="340626"/>
            </a:xfrm>
            <a:solidFill>
              <a:srgbClr val="68217A"/>
            </a:solidFill>
          </p:grpSpPr>
          <p:sp>
            <p:nvSpPr>
              <p:cNvPr id="746"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7" name="Group 746"/>
              <p:cNvGrpSpPr/>
              <p:nvPr/>
            </p:nvGrpSpPr>
            <p:grpSpPr>
              <a:xfrm>
                <a:off x="9993179" y="3108498"/>
                <a:ext cx="104400" cy="49510"/>
                <a:chOff x="4732666" y="-1007401"/>
                <a:chExt cx="183486" cy="87016"/>
              </a:xfrm>
              <a:grpFill/>
            </p:grpSpPr>
            <p:sp>
              <p:nvSpPr>
                <p:cNvPr id="749" name="Rectangle 748"/>
                <p:cNvSpPr/>
                <p:nvPr/>
              </p:nvSpPr>
              <p:spPr bwMode="auto">
                <a:xfrm>
                  <a:off x="4847524" y="-1007401"/>
                  <a:ext cx="68628" cy="8701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0" name="Rectangle 749"/>
                <p:cNvSpPr/>
                <p:nvPr/>
              </p:nvSpPr>
              <p:spPr bwMode="auto">
                <a:xfrm>
                  <a:off x="4732666" y="-1007401"/>
                  <a:ext cx="160709" cy="5090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8"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5" name="TextBox 744"/>
            <p:cNvSpPr txBox="1"/>
            <p:nvPr/>
          </p:nvSpPr>
          <p:spPr>
            <a:xfrm>
              <a:off x="8914960" y="1733098"/>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Fryers</a:t>
              </a:r>
            </a:p>
          </p:txBody>
        </p:sp>
      </p:grpSp>
      <p:grpSp>
        <p:nvGrpSpPr>
          <p:cNvPr id="751" name="Group 750"/>
          <p:cNvGrpSpPr/>
          <p:nvPr/>
        </p:nvGrpSpPr>
        <p:grpSpPr>
          <a:xfrm>
            <a:off x="9945594" y="5783263"/>
            <a:ext cx="1074174" cy="563888"/>
            <a:chOff x="9771422" y="5899622"/>
            <a:chExt cx="1074174" cy="563888"/>
          </a:xfrm>
        </p:grpSpPr>
        <p:grpSp>
          <p:nvGrpSpPr>
            <p:cNvPr id="752" name="Group 751"/>
            <p:cNvGrpSpPr>
              <a:grpSpLocks noChangeAspect="1"/>
            </p:cNvGrpSpPr>
            <p:nvPr/>
          </p:nvGrpSpPr>
          <p:grpSpPr>
            <a:xfrm>
              <a:off x="10093814" y="5899622"/>
              <a:ext cx="365167" cy="368280"/>
              <a:chOff x="4706938" y="2719388"/>
              <a:chExt cx="558800" cy="563563"/>
            </a:xfrm>
            <a:solidFill>
              <a:srgbClr val="505050"/>
            </a:solidFill>
          </p:grpSpPr>
          <p:sp>
            <p:nvSpPr>
              <p:cNvPr id="754"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7"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3" name="TextBox 752"/>
            <p:cNvSpPr txBox="1"/>
            <p:nvPr/>
          </p:nvSpPr>
          <p:spPr>
            <a:xfrm>
              <a:off x="9771422" y="6297311"/>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Medical devices</a:t>
              </a:r>
            </a:p>
          </p:txBody>
        </p:sp>
      </p:grpSp>
      <p:grpSp>
        <p:nvGrpSpPr>
          <p:cNvPr id="758" name="Group 757"/>
          <p:cNvGrpSpPr/>
          <p:nvPr/>
        </p:nvGrpSpPr>
        <p:grpSpPr>
          <a:xfrm>
            <a:off x="10774237" y="4747550"/>
            <a:ext cx="1055111" cy="758218"/>
            <a:chOff x="10846808" y="4921722"/>
            <a:chExt cx="1055111" cy="758218"/>
          </a:xfrm>
        </p:grpSpPr>
        <p:grpSp>
          <p:nvGrpSpPr>
            <p:cNvPr id="759" name="Group 758"/>
            <p:cNvGrpSpPr>
              <a:grpSpLocks noChangeAspect="1"/>
            </p:cNvGrpSpPr>
            <p:nvPr/>
          </p:nvGrpSpPr>
          <p:grpSpPr>
            <a:xfrm>
              <a:off x="11079711" y="4921722"/>
              <a:ext cx="378610" cy="376162"/>
              <a:chOff x="10401129" y="5431042"/>
              <a:chExt cx="736600" cy="731838"/>
            </a:xfrm>
            <a:solidFill>
              <a:srgbClr val="505050"/>
            </a:solidFill>
          </p:grpSpPr>
          <p:sp>
            <p:nvSpPr>
              <p:cNvPr id="761"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3"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60" name="TextBox 759"/>
            <p:cNvSpPr txBox="1"/>
            <p:nvPr/>
          </p:nvSpPr>
          <p:spPr>
            <a:xfrm>
              <a:off x="10846808" y="5347541"/>
              <a:ext cx="1055111"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Vaccine dispensers</a:t>
              </a:r>
            </a:p>
          </p:txBody>
        </p:sp>
      </p:grpSp>
      <p:grpSp>
        <p:nvGrpSpPr>
          <p:cNvPr id="764" name="Group 763"/>
          <p:cNvGrpSpPr/>
          <p:nvPr/>
        </p:nvGrpSpPr>
        <p:grpSpPr>
          <a:xfrm>
            <a:off x="2066277" y="4251204"/>
            <a:ext cx="1075791" cy="586051"/>
            <a:chOff x="1151877" y="4120575"/>
            <a:chExt cx="1075791" cy="586051"/>
          </a:xfrm>
        </p:grpSpPr>
        <p:sp>
          <p:nvSpPr>
            <p:cNvPr id="765" name="Rectangle 764"/>
            <p:cNvSpPr/>
            <p:nvPr/>
          </p:nvSpPr>
          <p:spPr>
            <a:xfrm>
              <a:off x="1322683" y="4429627"/>
              <a:ext cx="904985" cy="27699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Trucks</a:t>
              </a:r>
            </a:p>
          </p:txBody>
        </p:sp>
        <p:sp>
          <p:nvSpPr>
            <p:cNvPr id="766" name="Donut 100"/>
            <p:cNvSpPr>
              <a:spLocks noChangeAspect="1"/>
            </p:cNvSpPr>
            <p:nvPr/>
          </p:nvSpPr>
          <p:spPr bwMode="auto">
            <a:xfrm>
              <a:off x="1151877" y="412057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7" name="Group 766"/>
          <p:cNvGrpSpPr/>
          <p:nvPr/>
        </p:nvGrpSpPr>
        <p:grpSpPr>
          <a:xfrm>
            <a:off x="4068320" y="2673649"/>
            <a:ext cx="506870" cy="728591"/>
            <a:chOff x="4253377" y="2343482"/>
            <a:chExt cx="506870" cy="728591"/>
          </a:xfrm>
        </p:grpSpPr>
        <p:sp>
          <p:nvSpPr>
            <p:cNvPr id="768" name="Rectangle 767"/>
            <p:cNvSpPr/>
            <p:nvPr/>
          </p:nvSpPr>
          <p:spPr>
            <a:xfrm>
              <a:off x="4253377" y="2825852"/>
              <a:ext cx="506870"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Buses</a:t>
              </a:r>
            </a:p>
          </p:txBody>
        </p:sp>
        <p:sp>
          <p:nvSpPr>
            <p:cNvPr id="769" name="Freeform 628"/>
            <p:cNvSpPr>
              <a:spLocks noChangeAspect="1"/>
            </p:cNvSpPr>
            <p:nvPr/>
          </p:nvSpPr>
          <p:spPr bwMode="auto">
            <a:xfrm>
              <a:off x="4321790" y="2343482"/>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0" name="Group 769"/>
          <p:cNvGrpSpPr/>
          <p:nvPr/>
        </p:nvGrpSpPr>
        <p:grpSpPr>
          <a:xfrm>
            <a:off x="916382" y="2567360"/>
            <a:ext cx="631912" cy="866672"/>
            <a:chOff x="814781" y="2695884"/>
            <a:chExt cx="473545" cy="649471"/>
          </a:xfrm>
        </p:grpSpPr>
        <p:sp>
          <p:nvSpPr>
            <p:cNvPr id="771" name="Rectangle 770"/>
            <p:cNvSpPr/>
            <p:nvPr/>
          </p:nvSpPr>
          <p:spPr>
            <a:xfrm>
              <a:off x="823134" y="3137776"/>
              <a:ext cx="403866" cy="20757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Dogs</a:t>
              </a:r>
            </a:p>
          </p:txBody>
        </p:sp>
        <p:sp>
          <p:nvSpPr>
            <p:cNvPr id="772" name="Freeform 1174"/>
            <p:cNvSpPr>
              <a:spLocks noChangeAspect="1"/>
            </p:cNvSpPr>
            <p:nvPr/>
          </p:nvSpPr>
          <p:spPr bwMode="auto">
            <a:xfrm>
              <a:off x="814781" y="2695884"/>
              <a:ext cx="473545" cy="421171"/>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4" name="Group 773"/>
          <p:cNvGrpSpPr/>
          <p:nvPr/>
        </p:nvGrpSpPr>
        <p:grpSpPr>
          <a:xfrm>
            <a:off x="3751243" y="3917408"/>
            <a:ext cx="1194559" cy="1037608"/>
            <a:chOff x="3751243" y="3917408"/>
            <a:chExt cx="1194559" cy="1037608"/>
          </a:xfrm>
        </p:grpSpPr>
        <p:sp>
          <p:nvSpPr>
            <p:cNvPr id="775" name="Freeform: Shape 774"/>
            <p:cNvSpPr/>
            <p:nvPr/>
          </p:nvSpPr>
          <p:spPr bwMode="auto">
            <a:xfrm rot="5400000">
              <a:off x="3948836" y="3793534"/>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6" name="Rectangle 775"/>
            <p:cNvSpPr/>
            <p:nvPr/>
          </p:nvSpPr>
          <p:spPr>
            <a:xfrm>
              <a:off x="3751243" y="4696484"/>
              <a:ext cx="1194559" cy="258532"/>
            </a:xfrm>
            <a:prstGeom prst="rect">
              <a:avLst/>
            </a:prstGeom>
          </p:spPr>
          <p:txBody>
            <a:bodyPr wrap="square">
              <a:noAutofit/>
            </a:bodyPr>
            <a:lstStyle/>
            <a:p>
              <a:pPr marL="0" marR="0" lvl="1"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distribution</a:t>
              </a:r>
            </a:p>
          </p:txBody>
        </p:sp>
      </p:grpSp>
      <p:grpSp>
        <p:nvGrpSpPr>
          <p:cNvPr id="777" name="Group 776"/>
          <p:cNvGrpSpPr/>
          <p:nvPr/>
        </p:nvGrpSpPr>
        <p:grpSpPr>
          <a:xfrm>
            <a:off x="3239933" y="5544023"/>
            <a:ext cx="968599" cy="873018"/>
            <a:chOff x="3312504" y="5442422"/>
            <a:chExt cx="968599" cy="873018"/>
          </a:xfrm>
        </p:grpSpPr>
        <p:sp>
          <p:nvSpPr>
            <p:cNvPr id="778" name="TextBox 777"/>
            <p:cNvSpPr txBox="1"/>
            <p:nvPr/>
          </p:nvSpPr>
          <p:spPr>
            <a:xfrm>
              <a:off x="3312504" y="6149241"/>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meters</a:t>
              </a:r>
            </a:p>
          </p:txBody>
        </p:sp>
        <p:grpSp>
          <p:nvGrpSpPr>
            <p:cNvPr id="779" name="Group 778"/>
            <p:cNvGrpSpPr/>
            <p:nvPr/>
          </p:nvGrpSpPr>
          <p:grpSpPr>
            <a:xfrm>
              <a:off x="3661466" y="5442422"/>
              <a:ext cx="269077" cy="677391"/>
              <a:chOff x="3661466" y="5442422"/>
              <a:chExt cx="269077" cy="677391"/>
            </a:xfrm>
          </p:grpSpPr>
          <p:sp>
            <p:nvSpPr>
              <p:cNvPr id="780"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1" name="Group 780"/>
              <p:cNvGrpSpPr/>
              <p:nvPr/>
            </p:nvGrpSpPr>
            <p:grpSpPr>
              <a:xfrm>
                <a:off x="3661466" y="5442422"/>
                <a:ext cx="269077" cy="677391"/>
                <a:chOff x="3661466" y="5442422"/>
                <a:chExt cx="269077" cy="677391"/>
              </a:xfrm>
            </p:grpSpPr>
            <p:sp>
              <p:nvSpPr>
                <p:cNvPr id="782" name="Freeform: Shape 781"/>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3" name="Rectangle 782"/>
                <p:cNvSpPr/>
                <p:nvPr/>
              </p:nvSpPr>
              <p:spPr bwMode="auto">
                <a:xfrm>
                  <a:off x="3757612" y="5803106"/>
                  <a:ext cx="92870" cy="31670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784" name="Freeform 62"/>
          <p:cNvSpPr>
            <a:spLocks noChangeAspect="1" noEditPoints="1"/>
          </p:cNvSpPr>
          <p:nvPr/>
        </p:nvSpPr>
        <p:spPr bwMode="black">
          <a:xfrm>
            <a:off x="5276711" y="2555736"/>
            <a:ext cx="1883052" cy="188305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lumMod val="85000"/>
            </a:srgbClr>
          </a:solidFill>
          <a:ln>
            <a:noFill/>
          </a:ln>
        </p:spPr>
        <p:txBody>
          <a:bodyPr vert="horz" wrap="square" lIns="61737" tIns="30869" rIns="61737" bIns="3086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ndParaRPr>
          </a:p>
        </p:txBody>
      </p:sp>
      <p:sp>
        <p:nvSpPr>
          <p:cNvPr id="785" name="Freeform 236"/>
          <p:cNvSpPr>
            <a:spLocks noChangeAspect="1"/>
          </p:cNvSpPr>
          <p:nvPr/>
        </p:nvSpPr>
        <p:spPr bwMode="auto">
          <a:xfrm rot="18900000">
            <a:off x="5921140" y="2810865"/>
            <a:ext cx="594194" cy="602632"/>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6" name="TextBox 785"/>
          <p:cNvSpPr txBox="1"/>
          <p:nvPr/>
        </p:nvSpPr>
        <p:spPr>
          <a:xfrm>
            <a:off x="5513561" y="3506832"/>
            <a:ext cx="1359679" cy="664797"/>
          </a:xfrm>
          <a:prstGeom prst="rect">
            <a:avLst/>
          </a:prstGeom>
          <a:noFill/>
        </p:spPr>
        <p:txBody>
          <a:bodyPr wrap="square" lIns="0" tIns="0" rIns="0" bIns="0" rtlCol="0" anchor="ctr">
            <a:spAutoFit/>
          </a:bodyPr>
          <a:lstStyle/>
          <a:p>
            <a:pPr algn="ctr" defTabSz="932563">
              <a:lnSpc>
                <a:spcPct val="90000"/>
              </a:lnSpc>
              <a:spcAft>
                <a:spcPts val="600"/>
              </a:spcAft>
              <a:defRPr/>
            </a:pPr>
            <a:r>
              <a:rPr lang="en-US" sz="2400" kern="0" dirty="0">
                <a:solidFill>
                  <a:srgbClr val="002050">
                    <a:lumMod val="90000"/>
                    <a:lumOff val="10000"/>
                  </a:srgbClr>
                </a:solidFill>
                <a:cs typeface="Segoe UI" panose="020B0502040204020203" pitchFamily="34" charset="0"/>
              </a:rPr>
              <a:t>Internet of Things</a:t>
            </a:r>
          </a:p>
        </p:txBody>
      </p:sp>
      <p:grpSp>
        <p:nvGrpSpPr>
          <p:cNvPr id="787" name="Group 786"/>
          <p:cNvGrpSpPr/>
          <p:nvPr/>
        </p:nvGrpSpPr>
        <p:grpSpPr>
          <a:xfrm>
            <a:off x="2480671" y="2788372"/>
            <a:ext cx="990977" cy="841769"/>
            <a:chOff x="2480671" y="2788372"/>
            <a:chExt cx="990977" cy="841769"/>
          </a:xfrm>
        </p:grpSpPr>
        <p:sp>
          <p:nvSpPr>
            <p:cNvPr id="788" name="Rectangle 787"/>
            <p:cNvSpPr/>
            <p:nvPr/>
          </p:nvSpPr>
          <p:spPr>
            <a:xfrm>
              <a:off x="2480671" y="3371609"/>
              <a:ext cx="990977" cy="258532"/>
            </a:xfrm>
            <a:prstGeom prst="rect">
              <a:avLst/>
            </a:prstGeom>
          </p:spPr>
          <p:txBody>
            <a:bodyPr wrap="square">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plant</a:t>
              </a:r>
            </a:p>
          </p:txBody>
        </p:sp>
        <p:grpSp>
          <p:nvGrpSpPr>
            <p:cNvPr id="789" name="Group 788"/>
            <p:cNvGrpSpPr>
              <a:grpSpLocks noChangeAspect="1"/>
            </p:cNvGrpSpPr>
            <p:nvPr/>
          </p:nvGrpSpPr>
          <p:grpSpPr>
            <a:xfrm flipH="1">
              <a:off x="2754916" y="2788372"/>
              <a:ext cx="541127" cy="566450"/>
              <a:chOff x="5383598" y="2422433"/>
              <a:chExt cx="958639" cy="1003502"/>
            </a:xfrm>
            <a:solidFill>
              <a:srgbClr val="002050">
                <a:lumMod val="90000"/>
                <a:lumOff val="10000"/>
              </a:srgbClr>
            </a:solidFill>
          </p:grpSpPr>
          <p:grpSp>
            <p:nvGrpSpPr>
              <p:cNvPr id="790" name="Group 789"/>
              <p:cNvGrpSpPr>
                <a:grpSpLocks noChangeAspect="1"/>
              </p:cNvGrpSpPr>
              <p:nvPr/>
            </p:nvGrpSpPr>
            <p:grpSpPr>
              <a:xfrm>
                <a:off x="5446923" y="2588059"/>
                <a:ext cx="895314" cy="837876"/>
                <a:chOff x="11441117" y="7323932"/>
                <a:chExt cx="420688" cy="393700"/>
              </a:xfrm>
              <a:grpFill/>
            </p:grpSpPr>
            <p:sp>
              <p:nvSpPr>
                <p:cNvPr id="794"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5"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6"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91"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2"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3"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797" name="Group 796"/>
          <p:cNvGrpSpPr/>
          <p:nvPr/>
        </p:nvGrpSpPr>
        <p:grpSpPr>
          <a:xfrm>
            <a:off x="4901936" y="5094610"/>
            <a:ext cx="968599" cy="680599"/>
            <a:chOff x="4901936" y="5094610"/>
            <a:chExt cx="968599" cy="680599"/>
          </a:xfrm>
        </p:grpSpPr>
        <p:grpSp>
          <p:nvGrpSpPr>
            <p:cNvPr id="798" name="Group 797"/>
            <p:cNvGrpSpPr>
              <a:grpSpLocks noChangeAspect="1"/>
            </p:cNvGrpSpPr>
            <p:nvPr/>
          </p:nvGrpSpPr>
          <p:grpSpPr>
            <a:xfrm>
              <a:off x="5080128" y="5094610"/>
              <a:ext cx="635952" cy="465817"/>
              <a:chOff x="5858289" y="4939278"/>
              <a:chExt cx="222896" cy="163265"/>
            </a:xfrm>
            <a:solidFill>
              <a:srgbClr val="002050">
                <a:lumMod val="90000"/>
                <a:lumOff val="10000"/>
              </a:srgbClr>
            </a:solidFill>
          </p:grpSpPr>
          <p:sp>
            <p:nvSpPr>
              <p:cNvPr id="801"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B3B41"/>
                  </a:solidFill>
                  <a:effectLst/>
                  <a:uLnTx/>
                  <a:uFillTx/>
                </a:endParaRPr>
              </a:p>
            </p:txBody>
          </p:sp>
          <p:sp>
            <p:nvSpPr>
              <p:cNvPr id="802"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sp>
            <p:nvSpPr>
              <p:cNvPr id="803"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grpSp>
        <p:sp>
          <p:nvSpPr>
            <p:cNvPr id="800" name="TextBox 799"/>
            <p:cNvSpPr txBox="1"/>
            <p:nvPr/>
          </p:nvSpPr>
          <p:spPr>
            <a:xfrm>
              <a:off x="4901936" y="560901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Surveillance</a:t>
              </a:r>
            </a:p>
          </p:txBody>
        </p:sp>
      </p:grpSp>
      <p:grpSp>
        <p:nvGrpSpPr>
          <p:cNvPr id="804" name="Group 803"/>
          <p:cNvGrpSpPr/>
          <p:nvPr/>
        </p:nvGrpSpPr>
        <p:grpSpPr>
          <a:xfrm>
            <a:off x="6675438" y="4652831"/>
            <a:ext cx="990960" cy="790757"/>
            <a:chOff x="6675438" y="4652831"/>
            <a:chExt cx="990960" cy="790757"/>
          </a:xfrm>
        </p:grpSpPr>
        <p:sp>
          <p:nvSpPr>
            <p:cNvPr id="805" name="TextBox 804"/>
            <p:cNvSpPr txBox="1"/>
            <p:nvPr/>
          </p:nvSpPr>
          <p:spPr>
            <a:xfrm>
              <a:off x="6675438" y="527738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tools</a:t>
              </a:r>
            </a:p>
          </p:txBody>
        </p:sp>
        <p:sp>
          <p:nvSpPr>
            <p:cNvPr id="806" name="Freeform: Shape 805"/>
            <p:cNvSpPr/>
            <p:nvPr/>
          </p:nvSpPr>
          <p:spPr bwMode="auto">
            <a:xfrm rot="1151344">
              <a:off x="6893122" y="4652831"/>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7" name="Group 806"/>
          <p:cNvGrpSpPr/>
          <p:nvPr/>
        </p:nvGrpSpPr>
        <p:grpSpPr>
          <a:xfrm>
            <a:off x="9722073" y="3975675"/>
            <a:ext cx="968599" cy="461300"/>
            <a:chOff x="9722073" y="3975675"/>
            <a:chExt cx="968599" cy="461300"/>
          </a:xfrm>
        </p:grpSpPr>
        <p:sp>
          <p:nvSpPr>
            <p:cNvPr id="808" name="TextBox 807"/>
            <p:cNvSpPr txBox="1"/>
            <p:nvPr/>
          </p:nvSpPr>
          <p:spPr>
            <a:xfrm>
              <a:off x="9722073" y="427077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Racing</a:t>
              </a:r>
            </a:p>
          </p:txBody>
        </p:sp>
        <p:grpSp>
          <p:nvGrpSpPr>
            <p:cNvPr id="809" name="Group 808"/>
            <p:cNvGrpSpPr/>
            <p:nvPr/>
          </p:nvGrpSpPr>
          <p:grpSpPr>
            <a:xfrm>
              <a:off x="9766389" y="3975675"/>
              <a:ext cx="835994" cy="252906"/>
              <a:chOff x="8577661" y="3473196"/>
              <a:chExt cx="999476" cy="302361"/>
            </a:xfrm>
            <a:solidFill>
              <a:srgbClr val="FF0000"/>
            </a:solidFill>
          </p:grpSpPr>
          <p:sp>
            <p:nvSpPr>
              <p:cNvPr id="810" name="Freeform: Shape 809"/>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1" name="Freeform: Shape 8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2" name="Rectangle 811"/>
              <p:cNvSpPr/>
              <p:nvPr/>
            </p:nvSpPr>
            <p:spPr bwMode="auto">
              <a:xfrm>
                <a:off x="8613547" y="3541447"/>
                <a:ext cx="7674" cy="15349"/>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3" name="Freeform: Shape 81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4" name="Freeform: Shape 813"/>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15" name="Group 814"/>
          <p:cNvGrpSpPr/>
          <p:nvPr/>
        </p:nvGrpSpPr>
        <p:grpSpPr>
          <a:xfrm>
            <a:off x="8917297" y="4879483"/>
            <a:ext cx="1057926" cy="862518"/>
            <a:chOff x="8917297" y="4879483"/>
            <a:chExt cx="1057926" cy="862518"/>
          </a:xfrm>
        </p:grpSpPr>
        <p:sp>
          <p:nvSpPr>
            <p:cNvPr id="816" name="TextBox 815"/>
            <p:cNvSpPr txBox="1"/>
            <p:nvPr/>
          </p:nvSpPr>
          <p:spPr>
            <a:xfrm>
              <a:off x="8917297" y="5409602"/>
              <a:ext cx="1057926"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Mining equipment</a:t>
              </a:r>
            </a:p>
          </p:txBody>
        </p:sp>
        <p:grpSp>
          <p:nvGrpSpPr>
            <p:cNvPr id="817" name="Group 4"/>
            <p:cNvGrpSpPr>
              <a:grpSpLocks noChangeAspect="1"/>
            </p:cNvGrpSpPr>
            <p:nvPr/>
          </p:nvGrpSpPr>
          <p:grpSpPr bwMode="auto">
            <a:xfrm>
              <a:off x="9091629" y="4879483"/>
              <a:ext cx="645954" cy="475115"/>
              <a:chOff x="2363" y="1118"/>
              <a:chExt cx="2953" cy="2172"/>
            </a:xfrm>
            <a:solidFill>
              <a:srgbClr val="002050">
                <a:lumMod val="90000"/>
                <a:lumOff val="10000"/>
              </a:srgbClr>
            </a:solidFill>
          </p:grpSpPr>
          <p:sp>
            <p:nvSpPr>
              <p:cNvPr id="818"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9"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820" name="Group 819"/>
          <p:cNvGrpSpPr/>
          <p:nvPr/>
        </p:nvGrpSpPr>
        <p:grpSpPr>
          <a:xfrm>
            <a:off x="5966656" y="5724265"/>
            <a:ext cx="968599" cy="607536"/>
            <a:chOff x="5966656" y="7745570"/>
            <a:chExt cx="968599" cy="607536"/>
          </a:xfrm>
        </p:grpSpPr>
        <p:grpSp>
          <p:nvGrpSpPr>
            <p:cNvPr id="821" name="Group 820"/>
            <p:cNvGrpSpPr/>
            <p:nvPr/>
          </p:nvGrpSpPr>
          <p:grpSpPr>
            <a:xfrm>
              <a:off x="6040766" y="7745570"/>
              <a:ext cx="832474" cy="378179"/>
              <a:chOff x="873122" y="1363662"/>
              <a:chExt cx="10268052" cy="4664605"/>
            </a:xfrm>
            <a:solidFill>
              <a:srgbClr val="002050">
                <a:lumMod val="90000"/>
                <a:lumOff val="10000"/>
              </a:srgbClr>
            </a:solidFill>
          </p:grpSpPr>
          <p:grpSp>
            <p:nvGrpSpPr>
              <p:cNvPr id="823" name="Group 822"/>
              <p:cNvGrpSpPr/>
              <p:nvPr/>
            </p:nvGrpSpPr>
            <p:grpSpPr>
              <a:xfrm>
                <a:off x="873122" y="1363662"/>
                <a:ext cx="3857627" cy="4664605"/>
                <a:chOff x="873122" y="1363662"/>
                <a:chExt cx="3857627" cy="4664605"/>
              </a:xfrm>
              <a:grpFill/>
            </p:grpSpPr>
            <p:sp>
              <p:nvSpPr>
                <p:cNvPr id="844" name="Parallelogram 843"/>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Parallelogram 844"/>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6" name="Trapezoid 845"/>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7" name="Rectangle: Rounded Corners 846"/>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8" name="Freeform: Shape 847"/>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9" name="Trapezoid 848"/>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0" name="Trapezoid 849"/>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1" name="Rectangle: Top Corners Rounded 850"/>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2" name="Rectangle: Top Corners Rounded 851"/>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3" name="Rectangle: Top Corners Rounded 852"/>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4" name="Rectangle: Top Corners Rounded 853"/>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5" name="Rectangle: Top Corners Rounded 854"/>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6" name="Rectangle: Top Corners Rounded 855"/>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7" name="Rectangle: Top Corners Rounded 856"/>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8" name="Rectangle: Top Corners Rounded 857"/>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4" name="Group 823"/>
              <p:cNvGrpSpPr/>
              <p:nvPr/>
            </p:nvGrpSpPr>
            <p:grpSpPr>
              <a:xfrm>
                <a:off x="7283547" y="1363662"/>
                <a:ext cx="3857627" cy="4664605"/>
                <a:chOff x="873122" y="1363662"/>
                <a:chExt cx="3857627" cy="4664605"/>
              </a:xfrm>
              <a:grpFill/>
            </p:grpSpPr>
            <p:sp>
              <p:nvSpPr>
                <p:cNvPr id="829" name="Parallelogram 828"/>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0" name="Parallelogram 829"/>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Trapezoid 830"/>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Rectangle: Rounded Corners 831"/>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3" name="Freeform: Shape 832"/>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4" name="Trapezoid 833"/>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5" name="Trapezoid 834"/>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6" name="Rectangle: Top Corners Rounded 835"/>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7" name="Rectangle: Top Corners Rounded 836"/>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Rectangle: Top Corners Rounded 837"/>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Rectangle: Top Corners Rounded 838"/>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0" name="Rectangle: Top Corners Rounded 839"/>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1" name="Rectangle: Top Corners Rounded 840"/>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2" name="Rectangle: Top Corners Rounded 841"/>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3" name="Rectangle: Top Corners Rounded 842"/>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5" name="Freeform: Shape 824"/>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6" name="Freeform: Shape 825"/>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7" name="Freeform: Shape 826"/>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8" name="Freeform: Shape 827"/>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2" name="TextBox 821"/>
            <p:cNvSpPr txBox="1"/>
            <p:nvPr/>
          </p:nvSpPr>
          <p:spPr>
            <a:xfrm>
              <a:off x="5966656" y="818690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grids</a:t>
              </a:r>
            </a:p>
          </p:txBody>
        </p:sp>
      </p:grpSp>
    </p:spTree>
    <p:extLst>
      <p:ext uri="{BB962C8B-B14F-4D97-AF65-F5344CB8AC3E}">
        <p14:creationId xmlns:p14="http://schemas.microsoft.com/office/powerpoint/2010/main" val="155041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500"/>
                                        <p:tgtEl>
                                          <p:spTgt spid="770"/>
                                        </p:tgtEl>
                                      </p:cBhvr>
                                    </p:animEffect>
                                  </p:childTnLst>
                                </p:cTn>
                              </p:par>
                              <p:par>
                                <p:cTn id="8" presetID="10" presetClass="entr" presetSubtype="0" fill="hold" nodeType="withEffect">
                                  <p:stCondLst>
                                    <p:cond delay="200"/>
                                  </p:stCondLst>
                                  <p:childTnLst>
                                    <p:set>
                                      <p:cBhvr>
                                        <p:cTn id="9" dur="1" fill="hold">
                                          <p:stCondLst>
                                            <p:cond delay="0"/>
                                          </p:stCondLst>
                                        </p:cTn>
                                        <p:tgtEl>
                                          <p:spTgt spid="699"/>
                                        </p:tgtEl>
                                        <p:attrNameLst>
                                          <p:attrName>style.visibility</p:attrName>
                                        </p:attrNameLst>
                                      </p:cBhvr>
                                      <p:to>
                                        <p:strVal val="visible"/>
                                      </p:to>
                                    </p:set>
                                    <p:animEffect transition="in" filter="fade">
                                      <p:cBhvr>
                                        <p:cTn id="10" dur="200"/>
                                        <p:tgtEl>
                                          <p:spTgt spid="699"/>
                                        </p:tgtEl>
                                      </p:cBhvr>
                                    </p:animEffect>
                                  </p:childTnLst>
                                </p:cTn>
                              </p:par>
                              <p:par>
                                <p:cTn id="11" presetID="10" presetClass="entr" presetSubtype="0" fill="hold" nodeType="withEffect">
                                  <p:stCondLst>
                                    <p:cond delay="400"/>
                                  </p:stCondLst>
                                  <p:childTnLst>
                                    <p:set>
                                      <p:cBhvr>
                                        <p:cTn id="12" dur="1" fill="hold">
                                          <p:stCondLst>
                                            <p:cond delay="0"/>
                                          </p:stCondLst>
                                        </p:cTn>
                                        <p:tgtEl>
                                          <p:spTgt spid="737"/>
                                        </p:tgtEl>
                                        <p:attrNameLst>
                                          <p:attrName>style.visibility</p:attrName>
                                        </p:attrNameLst>
                                      </p:cBhvr>
                                      <p:to>
                                        <p:strVal val="visible"/>
                                      </p:to>
                                    </p:set>
                                    <p:animEffect transition="in" filter="fade">
                                      <p:cBhvr>
                                        <p:cTn id="13" dur="200"/>
                                        <p:tgtEl>
                                          <p:spTgt spid="737"/>
                                        </p:tgtEl>
                                      </p:cBhvr>
                                    </p:animEffect>
                                  </p:childTnLst>
                                </p:cTn>
                              </p:par>
                              <p:par>
                                <p:cTn id="14" presetID="10" presetClass="entr" presetSubtype="0" fill="hold" nodeType="withEffect">
                                  <p:stCondLst>
                                    <p:cond delay="600"/>
                                  </p:stCondLst>
                                  <p:childTnLst>
                                    <p:set>
                                      <p:cBhvr>
                                        <p:cTn id="15" dur="1" fill="hold">
                                          <p:stCondLst>
                                            <p:cond delay="0"/>
                                          </p:stCondLst>
                                        </p:cTn>
                                        <p:tgtEl>
                                          <p:spTgt spid="777"/>
                                        </p:tgtEl>
                                        <p:attrNameLst>
                                          <p:attrName>style.visibility</p:attrName>
                                        </p:attrNameLst>
                                      </p:cBhvr>
                                      <p:to>
                                        <p:strVal val="visible"/>
                                      </p:to>
                                    </p:set>
                                    <p:animEffect transition="in" filter="fade">
                                      <p:cBhvr>
                                        <p:cTn id="16" dur="200"/>
                                        <p:tgtEl>
                                          <p:spTgt spid="777"/>
                                        </p:tgtEl>
                                      </p:cBhvr>
                                    </p:animEffect>
                                  </p:childTnLst>
                                </p:cTn>
                              </p:par>
                              <p:par>
                                <p:cTn id="17" presetID="10" presetClass="entr" presetSubtype="0" fill="hold" nodeType="withEffect">
                                  <p:stCondLst>
                                    <p:cond delay="800"/>
                                  </p:stCondLst>
                                  <p:childTnLst>
                                    <p:set>
                                      <p:cBhvr>
                                        <p:cTn id="18" dur="1" fill="hold">
                                          <p:stCondLst>
                                            <p:cond delay="0"/>
                                          </p:stCondLst>
                                        </p:cTn>
                                        <p:tgtEl>
                                          <p:spTgt spid="689"/>
                                        </p:tgtEl>
                                        <p:attrNameLst>
                                          <p:attrName>style.visibility</p:attrName>
                                        </p:attrNameLst>
                                      </p:cBhvr>
                                      <p:to>
                                        <p:strVal val="visible"/>
                                      </p:to>
                                    </p:set>
                                    <p:animEffect transition="in" filter="fade">
                                      <p:cBhvr>
                                        <p:cTn id="19" dur="200"/>
                                        <p:tgtEl>
                                          <p:spTgt spid="689"/>
                                        </p:tgtEl>
                                      </p:cBhvr>
                                    </p:animEffect>
                                  </p:childTnLst>
                                </p:cTn>
                              </p:par>
                              <p:par>
                                <p:cTn id="20" presetID="10" presetClass="entr" presetSubtype="0" fill="hold" nodeType="withEffect">
                                  <p:stCondLst>
                                    <p:cond delay="1000"/>
                                  </p:stCondLst>
                                  <p:childTnLst>
                                    <p:set>
                                      <p:cBhvr>
                                        <p:cTn id="21" dur="1" fill="hold">
                                          <p:stCondLst>
                                            <p:cond delay="0"/>
                                          </p:stCondLst>
                                        </p:cTn>
                                        <p:tgtEl>
                                          <p:spTgt spid="714"/>
                                        </p:tgtEl>
                                        <p:attrNameLst>
                                          <p:attrName>style.visibility</p:attrName>
                                        </p:attrNameLst>
                                      </p:cBhvr>
                                      <p:to>
                                        <p:strVal val="visible"/>
                                      </p:to>
                                    </p:set>
                                    <p:animEffect transition="in" filter="fade">
                                      <p:cBhvr>
                                        <p:cTn id="22" dur="200"/>
                                        <p:tgtEl>
                                          <p:spTgt spid="714"/>
                                        </p:tgtEl>
                                      </p:cBhvr>
                                    </p:animEffect>
                                  </p:childTnLst>
                                </p:cTn>
                              </p:par>
                              <p:par>
                                <p:cTn id="23" presetID="10" presetClass="entr" presetSubtype="0" fill="hold" nodeType="withEffect">
                                  <p:stCondLst>
                                    <p:cond delay="1200"/>
                                  </p:stCondLst>
                                  <p:childTnLst>
                                    <p:set>
                                      <p:cBhvr>
                                        <p:cTn id="24" dur="1" fill="hold">
                                          <p:stCondLst>
                                            <p:cond delay="0"/>
                                          </p:stCondLst>
                                        </p:cTn>
                                        <p:tgtEl>
                                          <p:spTgt spid="678"/>
                                        </p:tgtEl>
                                        <p:attrNameLst>
                                          <p:attrName>style.visibility</p:attrName>
                                        </p:attrNameLst>
                                      </p:cBhvr>
                                      <p:to>
                                        <p:strVal val="visible"/>
                                      </p:to>
                                    </p:set>
                                    <p:animEffect transition="in" filter="fade">
                                      <p:cBhvr>
                                        <p:cTn id="25" dur="200"/>
                                        <p:tgtEl>
                                          <p:spTgt spid="678"/>
                                        </p:tgtEl>
                                      </p:cBhvr>
                                    </p:animEffect>
                                  </p:childTnLst>
                                </p:cTn>
                              </p:par>
                              <p:par>
                                <p:cTn id="26" presetID="10" presetClass="entr" presetSubtype="0" fill="hold" nodeType="withEffect">
                                  <p:stCondLst>
                                    <p:cond delay="1400"/>
                                  </p:stCondLst>
                                  <p:childTnLst>
                                    <p:set>
                                      <p:cBhvr>
                                        <p:cTn id="27" dur="1" fill="hold">
                                          <p:stCondLst>
                                            <p:cond delay="0"/>
                                          </p:stCondLst>
                                        </p:cTn>
                                        <p:tgtEl>
                                          <p:spTgt spid="740"/>
                                        </p:tgtEl>
                                        <p:attrNameLst>
                                          <p:attrName>style.visibility</p:attrName>
                                        </p:attrNameLst>
                                      </p:cBhvr>
                                      <p:to>
                                        <p:strVal val="visible"/>
                                      </p:to>
                                    </p:set>
                                    <p:animEffect transition="in" filter="fade">
                                      <p:cBhvr>
                                        <p:cTn id="28" dur="200"/>
                                        <p:tgtEl>
                                          <p:spTgt spid="740"/>
                                        </p:tgtEl>
                                      </p:cBhvr>
                                    </p:animEffect>
                                  </p:childTnLst>
                                </p:cTn>
                              </p:par>
                              <p:par>
                                <p:cTn id="29" presetID="10" presetClass="entr" presetSubtype="0" fill="hold" nodeType="withEffect">
                                  <p:stCondLst>
                                    <p:cond delay="1600"/>
                                  </p:stCondLst>
                                  <p:childTnLst>
                                    <p:set>
                                      <p:cBhvr>
                                        <p:cTn id="30" dur="1" fill="hold">
                                          <p:stCondLst>
                                            <p:cond delay="0"/>
                                          </p:stCondLst>
                                        </p:cTn>
                                        <p:tgtEl>
                                          <p:spTgt spid="672"/>
                                        </p:tgtEl>
                                        <p:attrNameLst>
                                          <p:attrName>style.visibility</p:attrName>
                                        </p:attrNameLst>
                                      </p:cBhvr>
                                      <p:to>
                                        <p:strVal val="visible"/>
                                      </p:to>
                                    </p:set>
                                    <p:animEffect transition="in" filter="fade">
                                      <p:cBhvr>
                                        <p:cTn id="31" dur="200"/>
                                        <p:tgtEl>
                                          <p:spTgt spid="672"/>
                                        </p:tgtEl>
                                      </p:cBhvr>
                                    </p:animEffect>
                                  </p:childTnLst>
                                </p:cTn>
                              </p:par>
                              <p:par>
                                <p:cTn id="32" presetID="10" presetClass="entr" presetSubtype="0" fill="hold" nodeType="withEffect">
                                  <p:stCondLst>
                                    <p:cond delay="1800"/>
                                  </p:stCondLst>
                                  <p:childTnLst>
                                    <p:set>
                                      <p:cBhvr>
                                        <p:cTn id="33" dur="1" fill="hold">
                                          <p:stCondLst>
                                            <p:cond delay="0"/>
                                          </p:stCondLst>
                                        </p:cTn>
                                        <p:tgtEl>
                                          <p:spTgt spid="686"/>
                                        </p:tgtEl>
                                        <p:attrNameLst>
                                          <p:attrName>style.visibility</p:attrName>
                                        </p:attrNameLst>
                                      </p:cBhvr>
                                      <p:to>
                                        <p:strVal val="visible"/>
                                      </p:to>
                                    </p:set>
                                    <p:animEffect transition="in" filter="fade">
                                      <p:cBhvr>
                                        <p:cTn id="34" dur="200"/>
                                        <p:tgtEl>
                                          <p:spTgt spid="686"/>
                                        </p:tgtEl>
                                      </p:cBhvr>
                                    </p:animEffect>
                                  </p:childTnLst>
                                </p:cTn>
                              </p:par>
                              <p:par>
                                <p:cTn id="35" presetID="10" presetClass="entr" presetSubtype="0" fill="hold" nodeType="withEffect">
                                  <p:stCondLst>
                                    <p:cond delay="2000"/>
                                  </p:stCondLst>
                                  <p:childTnLst>
                                    <p:set>
                                      <p:cBhvr>
                                        <p:cTn id="36" dur="1" fill="hold">
                                          <p:stCondLst>
                                            <p:cond delay="0"/>
                                          </p:stCondLst>
                                        </p:cTn>
                                        <p:tgtEl>
                                          <p:spTgt spid="732"/>
                                        </p:tgtEl>
                                        <p:attrNameLst>
                                          <p:attrName>style.visibility</p:attrName>
                                        </p:attrNameLst>
                                      </p:cBhvr>
                                      <p:to>
                                        <p:strVal val="visible"/>
                                      </p:to>
                                    </p:set>
                                    <p:animEffect transition="in" filter="fade">
                                      <p:cBhvr>
                                        <p:cTn id="37" dur="200"/>
                                        <p:tgtEl>
                                          <p:spTgt spid="732"/>
                                        </p:tgtEl>
                                      </p:cBhvr>
                                    </p:animEffect>
                                  </p:childTnLst>
                                </p:cTn>
                              </p:par>
                              <p:par>
                                <p:cTn id="38" presetID="10" presetClass="entr" presetSubtype="0" fill="hold" nodeType="withEffect">
                                  <p:stCondLst>
                                    <p:cond delay="2200"/>
                                  </p:stCondLst>
                                  <p:childTnLst>
                                    <p:set>
                                      <p:cBhvr>
                                        <p:cTn id="39" dur="1" fill="hold">
                                          <p:stCondLst>
                                            <p:cond delay="0"/>
                                          </p:stCondLst>
                                        </p:cTn>
                                        <p:tgtEl>
                                          <p:spTgt spid="751"/>
                                        </p:tgtEl>
                                        <p:attrNameLst>
                                          <p:attrName>style.visibility</p:attrName>
                                        </p:attrNameLst>
                                      </p:cBhvr>
                                      <p:to>
                                        <p:strVal val="visible"/>
                                      </p:to>
                                    </p:set>
                                    <p:animEffect transition="in" filter="fade">
                                      <p:cBhvr>
                                        <p:cTn id="40" dur="200"/>
                                        <p:tgtEl>
                                          <p:spTgt spid="751"/>
                                        </p:tgtEl>
                                      </p:cBhvr>
                                    </p:animEffect>
                                  </p:childTnLst>
                                </p:cTn>
                              </p:par>
                              <p:par>
                                <p:cTn id="41" presetID="10" presetClass="entr" presetSubtype="0" fill="hold" nodeType="withEffect">
                                  <p:stCondLst>
                                    <p:cond delay="2400"/>
                                  </p:stCondLst>
                                  <p:childTnLst>
                                    <p:set>
                                      <p:cBhvr>
                                        <p:cTn id="42" dur="1" fill="hold">
                                          <p:stCondLst>
                                            <p:cond delay="0"/>
                                          </p:stCondLst>
                                        </p:cTn>
                                        <p:tgtEl>
                                          <p:spTgt spid="807"/>
                                        </p:tgtEl>
                                        <p:attrNameLst>
                                          <p:attrName>style.visibility</p:attrName>
                                        </p:attrNameLst>
                                      </p:cBhvr>
                                      <p:to>
                                        <p:strVal val="visible"/>
                                      </p:to>
                                    </p:set>
                                    <p:animEffect transition="in" filter="fade">
                                      <p:cBhvr>
                                        <p:cTn id="43" dur="200"/>
                                        <p:tgtEl>
                                          <p:spTgt spid="807"/>
                                        </p:tgtEl>
                                      </p:cBhvr>
                                    </p:animEffect>
                                  </p:childTnLst>
                                </p:cTn>
                              </p:par>
                              <p:par>
                                <p:cTn id="44" presetID="10" presetClass="entr" presetSubtype="0" fill="hold" nodeType="withEffect">
                                  <p:stCondLst>
                                    <p:cond delay="2600"/>
                                  </p:stCondLst>
                                  <p:childTnLst>
                                    <p:set>
                                      <p:cBhvr>
                                        <p:cTn id="45" dur="1" fill="hold">
                                          <p:stCondLst>
                                            <p:cond delay="0"/>
                                          </p:stCondLst>
                                        </p:cTn>
                                        <p:tgtEl>
                                          <p:spTgt spid="797"/>
                                        </p:tgtEl>
                                        <p:attrNameLst>
                                          <p:attrName>style.visibility</p:attrName>
                                        </p:attrNameLst>
                                      </p:cBhvr>
                                      <p:to>
                                        <p:strVal val="visible"/>
                                      </p:to>
                                    </p:set>
                                    <p:animEffect transition="in" filter="fade">
                                      <p:cBhvr>
                                        <p:cTn id="46" dur="200"/>
                                        <p:tgtEl>
                                          <p:spTgt spid="797"/>
                                        </p:tgtEl>
                                      </p:cBhvr>
                                    </p:animEffect>
                                  </p:childTnLst>
                                </p:cTn>
                              </p:par>
                              <p:par>
                                <p:cTn id="47" presetID="10" presetClass="entr" presetSubtype="0" fill="hold" nodeType="withEffect">
                                  <p:stCondLst>
                                    <p:cond delay="2800"/>
                                  </p:stCondLst>
                                  <p:childTnLst>
                                    <p:set>
                                      <p:cBhvr>
                                        <p:cTn id="48" dur="1" fill="hold">
                                          <p:stCondLst>
                                            <p:cond delay="0"/>
                                          </p:stCondLst>
                                        </p:cTn>
                                        <p:tgtEl>
                                          <p:spTgt spid="804"/>
                                        </p:tgtEl>
                                        <p:attrNameLst>
                                          <p:attrName>style.visibility</p:attrName>
                                        </p:attrNameLst>
                                      </p:cBhvr>
                                      <p:to>
                                        <p:strVal val="visible"/>
                                      </p:to>
                                    </p:set>
                                    <p:animEffect transition="in" filter="fade">
                                      <p:cBhvr>
                                        <p:cTn id="49" dur="200"/>
                                        <p:tgtEl>
                                          <p:spTgt spid="804"/>
                                        </p:tgtEl>
                                      </p:cBhvr>
                                    </p:animEffect>
                                  </p:childTnLst>
                                </p:cTn>
                              </p:par>
                              <p:par>
                                <p:cTn id="50" presetID="10" presetClass="entr" presetSubtype="0" fill="hold" nodeType="withEffect">
                                  <p:stCondLst>
                                    <p:cond delay="3000"/>
                                  </p:stCondLst>
                                  <p:childTnLst>
                                    <p:set>
                                      <p:cBhvr>
                                        <p:cTn id="51" dur="1" fill="hold">
                                          <p:stCondLst>
                                            <p:cond delay="0"/>
                                          </p:stCondLst>
                                        </p:cTn>
                                        <p:tgtEl>
                                          <p:spTgt spid="767"/>
                                        </p:tgtEl>
                                        <p:attrNameLst>
                                          <p:attrName>style.visibility</p:attrName>
                                        </p:attrNameLst>
                                      </p:cBhvr>
                                      <p:to>
                                        <p:strVal val="visible"/>
                                      </p:to>
                                    </p:set>
                                    <p:animEffect transition="in" filter="fade">
                                      <p:cBhvr>
                                        <p:cTn id="52" dur="200"/>
                                        <p:tgtEl>
                                          <p:spTgt spid="767"/>
                                        </p:tgtEl>
                                      </p:cBhvr>
                                    </p:animEffect>
                                  </p:childTnLst>
                                </p:cTn>
                              </p:par>
                              <p:par>
                                <p:cTn id="53" presetID="10" presetClass="entr" presetSubtype="0" fill="hold" nodeType="withEffect">
                                  <p:stCondLst>
                                    <p:cond delay="3200"/>
                                  </p:stCondLst>
                                  <p:childTnLst>
                                    <p:set>
                                      <p:cBhvr>
                                        <p:cTn id="54" dur="1" fill="hold">
                                          <p:stCondLst>
                                            <p:cond delay="0"/>
                                          </p:stCondLst>
                                        </p:cTn>
                                        <p:tgtEl>
                                          <p:spTgt spid="820"/>
                                        </p:tgtEl>
                                        <p:attrNameLst>
                                          <p:attrName>style.visibility</p:attrName>
                                        </p:attrNameLst>
                                      </p:cBhvr>
                                      <p:to>
                                        <p:strVal val="visible"/>
                                      </p:to>
                                    </p:set>
                                    <p:animEffect transition="in" filter="fade">
                                      <p:cBhvr>
                                        <p:cTn id="55" dur="200"/>
                                        <p:tgtEl>
                                          <p:spTgt spid="820"/>
                                        </p:tgtEl>
                                      </p:cBhvr>
                                    </p:animEffect>
                                  </p:childTnLst>
                                </p:cTn>
                              </p:par>
                              <p:par>
                                <p:cTn id="56" presetID="10" presetClass="entr" presetSubtype="0" fill="hold" nodeType="withEffect">
                                  <p:stCondLst>
                                    <p:cond delay="3400"/>
                                  </p:stCondLst>
                                  <p:childTnLst>
                                    <p:set>
                                      <p:cBhvr>
                                        <p:cTn id="57" dur="1" fill="hold">
                                          <p:stCondLst>
                                            <p:cond delay="0"/>
                                          </p:stCondLst>
                                        </p:cTn>
                                        <p:tgtEl>
                                          <p:spTgt spid="683"/>
                                        </p:tgtEl>
                                        <p:attrNameLst>
                                          <p:attrName>style.visibility</p:attrName>
                                        </p:attrNameLst>
                                      </p:cBhvr>
                                      <p:to>
                                        <p:strVal val="visible"/>
                                      </p:to>
                                    </p:set>
                                    <p:animEffect transition="in" filter="fade">
                                      <p:cBhvr>
                                        <p:cTn id="58" dur="200"/>
                                        <p:tgtEl>
                                          <p:spTgt spid="683"/>
                                        </p:tgtEl>
                                      </p:cBhvr>
                                    </p:animEffect>
                                  </p:childTnLst>
                                </p:cTn>
                              </p:par>
                              <p:par>
                                <p:cTn id="59" presetID="10" presetClass="entr" presetSubtype="0" fill="hold" nodeType="withEffect">
                                  <p:stCondLst>
                                    <p:cond delay="3600"/>
                                  </p:stCondLst>
                                  <p:childTnLst>
                                    <p:set>
                                      <p:cBhvr>
                                        <p:cTn id="60" dur="1" fill="hold">
                                          <p:stCondLst>
                                            <p:cond delay="0"/>
                                          </p:stCondLst>
                                        </p:cTn>
                                        <p:tgtEl>
                                          <p:spTgt spid="774"/>
                                        </p:tgtEl>
                                        <p:attrNameLst>
                                          <p:attrName>style.visibility</p:attrName>
                                        </p:attrNameLst>
                                      </p:cBhvr>
                                      <p:to>
                                        <p:strVal val="visible"/>
                                      </p:to>
                                    </p:set>
                                    <p:animEffect transition="in" filter="fade">
                                      <p:cBhvr>
                                        <p:cTn id="61" dur="200"/>
                                        <p:tgtEl>
                                          <p:spTgt spid="774"/>
                                        </p:tgtEl>
                                      </p:cBhvr>
                                    </p:animEffect>
                                  </p:childTnLst>
                                </p:cTn>
                              </p:par>
                              <p:par>
                                <p:cTn id="62" presetID="10" presetClass="entr" presetSubtype="0" fill="hold" nodeType="withEffect">
                                  <p:stCondLst>
                                    <p:cond delay="3800"/>
                                  </p:stCondLst>
                                  <p:childTnLst>
                                    <p:set>
                                      <p:cBhvr>
                                        <p:cTn id="63" dur="1" fill="hold">
                                          <p:stCondLst>
                                            <p:cond delay="0"/>
                                          </p:stCondLst>
                                        </p:cTn>
                                        <p:tgtEl>
                                          <p:spTgt spid="743"/>
                                        </p:tgtEl>
                                        <p:attrNameLst>
                                          <p:attrName>style.visibility</p:attrName>
                                        </p:attrNameLst>
                                      </p:cBhvr>
                                      <p:to>
                                        <p:strVal val="visible"/>
                                      </p:to>
                                    </p:set>
                                    <p:animEffect transition="in" filter="fade">
                                      <p:cBhvr>
                                        <p:cTn id="64" dur="200"/>
                                        <p:tgtEl>
                                          <p:spTgt spid="743"/>
                                        </p:tgtEl>
                                      </p:cBhvr>
                                    </p:animEffect>
                                  </p:childTnLst>
                                </p:cTn>
                              </p:par>
                              <p:par>
                                <p:cTn id="65" presetID="10" presetClass="entr" presetSubtype="0" fill="hold" nodeType="withEffect">
                                  <p:stCondLst>
                                    <p:cond delay="4000"/>
                                  </p:stCondLst>
                                  <p:childTnLst>
                                    <p:set>
                                      <p:cBhvr>
                                        <p:cTn id="66" dur="1" fill="hold">
                                          <p:stCondLst>
                                            <p:cond delay="0"/>
                                          </p:stCondLst>
                                        </p:cTn>
                                        <p:tgtEl>
                                          <p:spTgt spid="764"/>
                                        </p:tgtEl>
                                        <p:attrNameLst>
                                          <p:attrName>style.visibility</p:attrName>
                                        </p:attrNameLst>
                                      </p:cBhvr>
                                      <p:to>
                                        <p:strVal val="visible"/>
                                      </p:to>
                                    </p:set>
                                    <p:animEffect transition="in" filter="fade">
                                      <p:cBhvr>
                                        <p:cTn id="67" dur="200"/>
                                        <p:tgtEl>
                                          <p:spTgt spid="764"/>
                                        </p:tgtEl>
                                      </p:cBhvr>
                                    </p:animEffect>
                                  </p:childTnLst>
                                </p:cTn>
                              </p:par>
                              <p:par>
                                <p:cTn id="68" presetID="10" presetClass="entr" presetSubtype="0" fill="hold" nodeType="withEffect">
                                  <p:stCondLst>
                                    <p:cond delay="4200"/>
                                  </p:stCondLst>
                                  <p:childTnLst>
                                    <p:set>
                                      <p:cBhvr>
                                        <p:cTn id="69" dur="1" fill="hold">
                                          <p:stCondLst>
                                            <p:cond delay="0"/>
                                          </p:stCondLst>
                                        </p:cTn>
                                        <p:tgtEl>
                                          <p:spTgt spid="664"/>
                                        </p:tgtEl>
                                        <p:attrNameLst>
                                          <p:attrName>style.visibility</p:attrName>
                                        </p:attrNameLst>
                                      </p:cBhvr>
                                      <p:to>
                                        <p:strVal val="visible"/>
                                      </p:to>
                                    </p:set>
                                    <p:animEffect transition="in" filter="fade">
                                      <p:cBhvr>
                                        <p:cTn id="70" dur="200"/>
                                        <p:tgtEl>
                                          <p:spTgt spid="664"/>
                                        </p:tgtEl>
                                      </p:cBhvr>
                                    </p:animEffect>
                                  </p:childTnLst>
                                </p:cTn>
                              </p:par>
                              <p:par>
                                <p:cTn id="71" presetID="10" presetClass="entr" presetSubtype="0" fill="hold" nodeType="withEffect">
                                  <p:stCondLst>
                                    <p:cond delay="4400"/>
                                  </p:stCondLst>
                                  <p:childTnLst>
                                    <p:set>
                                      <p:cBhvr>
                                        <p:cTn id="72" dur="1" fill="hold">
                                          <p:stCondLst>
                                            <p:cond delay="0"/>
                                          </p:stCondLst>
                                        </p:cTn>
                                        <p:tgtEl>
                                          <p:spTgt spid="815"/>
                                        </p:tgtEl>
                                        <p:attrNameLst>
                                          <p:attrName>style.visibility</p:attrName>
                                        </p:attrNameLst>
                                      </p:cBhvr>
                                      <p:to>
                                        <p:strVal val="visible"/>
                                      </p:to>
                                    </p:set>
                                    <p:animEffect transition="in" filter="fade">
                                      <p:cBhvr>
                                        <p:cTn id="73" dur="200"/>
                                        <p:tgtEl>
                                          <p:spTgt spid="815"/>
                                        </p:tgtEl>
                                      </p:cBhvr>
                                    </p:animEffect>
                                  </p:childTnLst>
                                </p:cTn>
                              </p:par>
                              <p:par>
                                <p:cTn id="74" presetID="10" presetClass="entr" presetSubtype="0" fill="hold" nodeType="withEffect">
                                  <p:stCondLst>
                                    <p:cond delay="4600"/>
                                  </p:stCondLst>
                                  <p:childTnLst>
                                    <p:set>
                                      <p:cBhvr>
                                        <p:cTn id="75" dur="1" fill="hold">
                                          <p:stCondLst>
                                            <p:cond delay="0"/>
                                          </p:stCondLst>
                                        </p:cTn>
                                        <p:tgtEl>
                                          <p:spTgt spid="758"/>
                                        </p:tgtEl>
                                        <p:attrNameLst>
                                          <p:attrName>style.visibility</p:attrName>
                                        </p:attrNameLst>
                                      </p:cBhvr>
                                      <p:to>
                                        <p:strVal val="visible"/>
                                      </p:to>
                                    </p:set>
                                    <p:animEffect transition="in" filter="fade">
                                      <p:cBhvr>
                                        <p:cTn id="76" dur="200"/>
                                        <p:tgtEl>
                                          <p:spTgt spid="758"/>
                                        </p:tgtEl>
                                      </p:cBhvr>
                                    </p:animEffect>
                                  </p:childTnLst>
                                </p:cTn>
                              </p:par>
                              <p:par>
                                <p:cTn id="77" presetID="10" presetClass="entr" presetSubtype="0" fill="hold" nodeType="withEffect">
                                  <p:stCondLst>
                                    <p:cond delay="4800"/>
                                  </p:stCondLst>
                                  <p:childTnLst>
                                    <p:set>
                                      <p:cBhvr>
                                        <p:cTn id="78" dur="1" fill="hold">
                                          <p:stCondLst>
                                            <p:cond delay="0"/>
                                          </p:stCondLst>
                                        </p:cTn>
                                        <p:tgtEl>
                                          <p:spTgt spid="787"/>
                                        </p:tgtEl>
                                        <p:attrNameLst>
                                          <p:attrName>style.visibility</p:attrName>
                                        </p:attrNameLst>
                                      </p:cBhvr>
                                      <p:to>
                                        <p:strVal val="visible"/>
                                      </p:to>
                                    </p:set>
                                    <p:animEffect transition="in" filter="fade">
                                      <p:cBhvr>
                                        <p:cTn id="79" dur="200"/>
                                        <p:tgtEl>
                                          <p:spTgt spid="787"/>
                                        </p:tgtEl>
                                      </p:cBhvr>
                                    </p:animEffect>
                                  </p:childTnLst>
                                </p:cTn>
                              </p:par>
                              <p:par>
                                <p:cTn id="80" presetID="10" presetClass="entr" presetSubtype="0" fill="hold" nodeType="withEffect">
                                  <p:stCondLst>
                                    <p:cond delay="5000"/>
                                  </p:stCondLst>
                                  <p:childTnLst>
                                    <p:set>
                                      <p:cBhvr>
                                        <p:cTn id="81" dur="1" fill="hold">
                                          <p:stCondLst>
                                            <p:cond delay="0"/>
                                          </p:stCondLst>
                                        </p:cTn>
                                        <p:tgtEl>
                                          <p:spTgt spid="702"/>
                                        </p:tgtEl>
                                        <p:attrNameLst>
                                          <p:attrName>style.visibility</p:attrName>
                                        </p:attrNameLst>
                                      </p:cBhvr>
                                      <p:to>
                                        <p:strVal val="visible"/>
                                      </p:to>
                                    </p:set>
                                    <p:animEffect transition="in" filter="fade">
                                      <p:cBhvr>
                                        <p:cTn id="82" dur="200"/>
                                        <p:tgtEl>
                                          <p:spTgt spid="702"/>
                                        </p:tgtEl>
                                      </p:cBhvr>
                                    </p:animEffect>
                                  </p:childTnLst>
                                </p:cTn>
                              </p:par>
                              <p:par>
                                <p:cTn id="83" presetID="6" presetClass="entr" presetSubtype="16" fill="hold" nodeType="withEffect">
                                  <p:stCondLst>
                                    <p:cond delay="5200"/>
                                  </p:stCondLst>
                                  <p:childTnLst>
                                    <p:set>
                                      <p:cBhvr>
                                        <p:cTn id="84" dur="1" fill="hold">
                                          <p:stCondLst>
                                            <p:cond delay="0"/>
                                          </p:stCondLst>
                                        </p:cTn>
                                        <p:tgtEl>
                                          <p:spTgt spid="628"/>
                                        </p:tgtEl>
                                        <p:attrNameLst>
                                          <p:attrName>style.visibility</p:attrName>
                                        </p:attrNameLst>
                                      </p:cBhvr>
                                      <p:to>
                                        <p:strVal val="visible"/>
                                      </p:to>
                                    </p:set>
                                    <p:animEffect transition="in" filter="circle(in)">
                                      <p:cBhvr>
                                        <p:cTn id="85" dur="2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10"/>
          </p:nvPr>
        </p:nvSpPr>
        <p:spPr>
          <a:xfrm>
            <a:off x="249962" y="1028276"/>
            <a:ext cx="9972429" cy="5390827"/>
          </a:xfrm>
        </p:spPr>
        <p:txBody>
          <a:bodyPr>
            <a:normAutofit fontScale="92500" lnSpcReduction="10000"/>
          </a:bodyPr>
          <a:lstStyle/>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3"/>
              </a:rPr>
              <a:t>OneNote REST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4"/>
              </a:rPr>
              <a:t>Office Add-ins platform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5"/>
              </a:rPr>
              <a:t>OneNote Add-Ins Programming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6"/>
              </a:rPr>
              <a:t>OneNote JavaScript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7"/>
              </a:rPr>
              <a:t>Building Your First OneNote Add-in</a:t>
            </a:r>
            <a:endParaRPr lang="en-US" sz="2400" dirty="0">
              <a:gradFill>
                <a:gsLst>
                  <a:gs pos="1250">
                    <a:schemeClr val="tx1"/>
                  </a:gs>
                  <a:gs pos="100000">
                    <a:schemeClr val="tx1"/>
                  </a:gs>
                </a:gsLst>
                <a:lin ang="5400000" scaled="0"/>
              </a:gradFill>
            </a:endParaRPr>
          </a:p>
          <a:p>
            <a:pPr>
              <a:spcAft>
                <a:spcPts val="600"/>
              </a:spcAft>
            </a:pPr>
            <a:endParaRPr lang="en-US" sz="1100" spc="-102" dirty="0">
              <a:ln w="3175">
                <a:noFill/>
              </a:ln>
              <a:gradFill>
                <a:gsLst>
                  <a:gs pos="1250">
                    <a:schemeClr val="tx1"/>
                  </a:gs>
                  <a:gs pos="100000">
                    <a:schemeClr val="tx1"/>
                  </a:gs>
                </a:gsLst>
                <a:lin ang="5400000" scaled="0"/>
              </a:gradFill>
              <a:cs typeface="Segoe UI" pitchFamily="34" charset="0"/>
            </a:endParaRPr>
          </a:p>
          <a:p>
            <a:pPr>
              <a:spcAft>
                <a:spcPts val="600"/>
              </a:spcAft>
            </a:pPr>
            <a:r>
              <a:rPr lang="en-US" sz="4800" spc="-102" dirty="0">
                <a:ln w="3175">
                  <a:noFill/>
                </a:ln>
                <a:gradFill>
                  <a:gsLst>
                    <a:gs pos="1250">
                      <a:schemeClr val="tx1"/>
                    </a:gs>
                    <a:gs pos="100000">
                      <a:schemeClr val="tx1"/>
                    </a:gs>
                  </a:gsLst>
                  <a:lin ang="5400000" scaled="0"/>
                </a:gradFill>
                <a:cs typeface="Segoe UI" pitchFamily="34" charset="0"/>
              </a:rPr>
              <a:t>Office Platform - Engage</a:t>
            </a:r>
          </a:p>
          <a:p>
            <a:pPr marL="342900" indent="-342900">
              <a:spcAft>
                <a:spcPts val="600"/>
              </a:spcAft>
              <a:buFont typeface="Arial" panose="020B0604020202020204" pitchFamily="34" charset="0"/>
              <a:buChar char="•"/>
            </a:pPr>
            <a:r>
              <a:rPr lang="en-US" sz="2400" dirty="0"/>
              <a:t>Join the Office 365 Developer Program - </a:t>
            </a:r>
            <a:r>
              <a:rPr lang="en-US" sz="2400" dirty="0">
                <a:hlinkClick r:id="rId8"/>
              </a:rPr>
              <a:t>http://dev.office.com</a:t>
            </a:r>
            <a:endParaRPr lang="en-US" sz="2400" dirty="0"/>
          </a:p>
          <a:p>
            <a:pPr marL="342900" indent="-342900">
              <a:spcAft>
                <a:spcPts val="600"/>
              </a:spcAft>
              <a:buFont typeface="Arial" panose="020B0604020202020204" pitchFamily="34" charset="0"/>
              <a:buChar char="•"/>
            </a:pPr>
            <a:r>
              <a:rPr lang="en-US" sz="2400" dirty="0"/>
              <a:t>Follow us on Twitter - </a:t>
            </a:r>
            <a:r>
              <a:rPr lang="en-US" sz="2400" dirty="0">
                <a:hlinkClick r:id="rId9"/>
              </a:rPr>
              <a:t>@</a:t>
            </a:r>
            <a:r>
              <a:rPr lang="en-US" sz="2400" dirty="0" err="1">
                <a:hlinkClick r:id="rId9"/>
              </a:rPr>
              <a:t>OfficeDev</a:t>
            </a:r>
            <a:r>
              <a:rPr lang="en-US" sz="2400" dirty="0"/>
              <a:t> </a:t>
            </a:r>
          </a:p>
          <a:p>
            <a:pPr marL="342900" indent="-342900">
              <a:spcAft>
                <a:spcPts val="600"/>
              </a:spcAft>
              <a:buFont typeface="Arial" panose="020B0604020202020204" pitchFamily="34" charset="0"/>
              <a:buChar char="•"/>
            </a:pPr>
            <a:r>
              <a:rPr lang="en-US" sz="2400" dirty="0"/>
              <a:t>Code in our upcoming hackathon  -  </a:t>
            </a:r>
            <a:r>
              <a:rPr lang="en-US" sz="2400" dirty="0">
                <a:hlinkClick r:id="rId10"/>
              </a:rPr>
              <a:t>http://hackproductivity.devpost.com</a:t>
            </a:r>
            <a:endParaRPr lang="en-US" sz="2400" dirty="0"/>
          </a:p>
          <a:p>
            <a:pPr marL="342900" indent="-342900">
              <a:spcAft>
                <a:spcPts val="600"/>
              </a:spcAft>
              <a:buFont typeface="Arial" panose="020B0604020202020204" pitchFamily="34" charset="0"/>
              <a:buChar char="•"/>
            </a:pPr>
            <a:r>
              <a:rPr lang="en-US" sz="2400" dirty="0"/>
              <a:t>Provide feedback at User Voice - </a:t>
            </a:r>
            <a:r>
              <a:rPr lang="en-US" sz="2400" dirty="0">
                <a:hlinkClick r:id="rId11"/>
              </a:rPr>
              <a:t>https://officespdev.uservoice.com</a:t>
            </a:r>
            <a:endParaRPr lang="en-US" sz="2400" dirty="0"/>
          </a:p>
          <a:p>
            <a:pPr marL="342900" indent="-342900">
              <a:spcAft>
                <a:spcPts val="600"/>
              </a:spcAft>
              <a:buFont typeface="Arial" panose="020B0604020202020204" pitchFamily="34" charset="0"/>
              <a:buChar char="•"/>
            </a:pPr>
            <a:r>
              <a:rPr lang="en-US" sz="2400" dirty="0"/>
              <a:t>Interact on Stack Overflow  - office-</a:t>
            </a:r>
            <a:r>
              <a:rPr lang="en-US" sz="2400" dirty="0" err="1"/>
              <a:t>js</a:t>
            </a:r>
            <a:r>
              <a:rPr lang="en-US" sz="2400" dirty="0"/>
              <a:t>, </a:t>
            </a:r>
            <a:r>
              <a:rPr lang="en-US" sz="2400" dirty="0" err="1"/>
              <a:t>microsoftgraph</a:t>
            </a:r>
            <a:r>
              <a:rPr lang="en-US" sz="2400" dirty="0"/>
              <a:t>, office365api, office365connectors, excel-</a:t>
            </a:r>
            <a:r>
              <a:rPr lang="en-US" sz="2400" dirty="0" err="1"/>
              <a:t>addins</a:t>
            </a:r>
            <a:r>
              <a:rPr lang="en-US" sz="2400" dirty="0"/>
              <a:t>, outlook-web-</a:t>
            </a:r>
            <a:r>
              <a:rPr lang="en-US" sz="2400" dirty="0" err="1"/>
              <a:t>addins</a:t>
            </a:r>
            <a:r>
              <a:rPr lang="en-US" sz="2400" dirty="0"/>
              <a:t>, </a:t>
            </a:r>
            <a:r>
              <a:rPr lang="en-US" sz="2400" dirty="0" err="1"/>
              <a:t>sharepoint-api</a:t>
            </a:r>
            <a:endParaRPr lang="en-US" sz="2400" dirty="0">
              <a:gradFill>
                <a:gsLst>
                  <a:gs pos="1250">
                    <a:schemeClr val="tx1"/>
                  </a:gs>
                  <a:gs pos="100000">
                    <a:schemeClr val="tx1"/>
                  </a:gs>
                </a:gsLst>
                <a:lin ang="5400000" scaled="0"/>
              </a:gradFill>
            </a:endParaRPr>
          </a:p>
        </p:txBody>
      </p:sp>
      <p:sp>
        <p:nvSpPr>
          <p:cNvPr id="4" name="Rectangle 3"/>
          <p:cNvSpPr/>
          <p:nvPr/>
        </p:nvSpPr>
        <p:spPr bwMode="auto">
          <a:xfrm>
            <a:off x="9723437" y="3497262"/>
            <a:ext cx="1715471" cy="1125284"/>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5" name="Group 4"/>
          <p:cNvGrpSpPr/>
          <p:nvPr/>
        </p:nvGrpSpPr>
        <p:grpSpPr>
          <a:xfrm>
            <a:off x="9723437" y="3344862"/>
            <a:ext cx="2956586" cy="3971961"/>
            <a:chOff x="7841294" y="1339954"/>
            <a:chExt cx="4004533" cy="5379802"/>
          </a:xfrm>
        </p:grpSpPr>
        <p:sp>
          <p:nvSpPr>
            <p:cNvPr id="6"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7"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9"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0"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3"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11981113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 features</a:t>
            </a:r>
          </a:p>
        </p:txBody>
      </p:sp>
      <p:sp>
        <p:nvSpPr>
          <p:cNvPr id="4" name="Text Placeholder 3"/>
          <p:cNvSpPr>
            <a:spLocks noGrp="1"/>
          </p:cNvSpPr>
          <p:nvPr>
            <p:ph type="body" sz="quarter" idx="10"/>
          </p:nvPr>
        </p:nvSpPr>
        <p:spPr/>
        <p:txBody>
          <a:bodyPr/>
          <a:lstStyle/>
          <a:p>
            <a:r>
              <a:rPr lang="en-US" dirty="0"/>
              <a:t>Telemetry</a:t>
            </a:r>
          </a:p>
          <a:p>
            <a:pPr lvl="1"/>
            <a:r>
              <a:rPr lang="en-US" dirty="0"/>
              <a:t>Send high throughput telemetry data</a:t>
            </a:r>
          </a:p>
          <a:p>
            <a:r>
              <a:rPr lang="en-US" dirty="0"/>
              <a:t>Device Twin (coming soon)</a:t>
            </a:r>
          </a:p>
          <a:p>
            <a:pPr lvl="1"/>
            <a:r>
              <a:rPr lang="en-US" dirty="0"/>
              <a:t>Synchronize configuration properties between Cloud and device</a:t>
            </a:r>
          </a:p>
          <a:p>
            <a:r>
              <a:rPr lang="en-US" dirty="0"/>
              <a:t>Methods (coming soon)</a:t>
            </a:r>
          </a:p>
          <a:p>
            <a:pPr lvl="1"/>
            <a:r>
              <a:rPr lang="en-US" dirty="0"/>
              <a:t>Imagine calling a method on a device from the Cloud… and vice-versa</a:t>
            </a:r>
          </a:p>
          <a:p>
            <a:r>
              <a:rPr lang="en-US" dirty="0"/>
              <a:t>Device Management (Public Preview)</a:t>
            </a:r>
          </a:p>
          <a:p>
            <a:pPr lvl="1"/>
            <a:r>
              <a:rPr lang="en-US" dirty="0"/>
              <a:t>Enroll, organize, maintain, decommission devices</a:t>
            </a:r>
          </a:p>
        </p:txBody>
      </p:sp>
    </p:spTree>
    <p:extLst>
      <p:ext uri="{BB962C8B-B14F-4D97-AF65-F5344CB8AC3E}">
        <p14:creationId xmlns:p14="http://schemas.microsoft.com/office/powerpoint/2010/main" val="1042518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de-DE" sz="4800" spc="-102" dirty="0">
                <a:gradFill>
                  <a:gsLst>
                    <a:gs pos="1250">
                      <a:schemeClr val="tx1"/>
                    </a:gs>
                    <a:gs pos="100000">
                      <a:schemeClr val="tx1"/>
                    </a:gs>
                  </a:gsLst>
                  <a:lin ang="5400000" scaled="0"/>
                </a:gradFill>
              </a:rPr>
              <a:t>IoT Reference Architecture</a:t>
            </a:r>
          </a:p>
        </p:txBody>
      </p:sp>
      <p:pic>
        <p:nvPicPr>
          <p:cNvPr id="145" name="Picture 144"/>
          <p:cNvPicPr>
            <a:picLocks noChangeAspect="1"/>
          </p:cNvPicPr>
          <p:nvPr/>
        </p:nvPicPr>
        <p:blipFill>
          <a:blip r:embed="rId3"/>
          <a:stretch>
            <a:fillRect/>
          </a:stretch>
        </p:blipFill>
        <p:spPr>
          <a:xfrm>
            <a:off x="877064" y="1384232"/>
            <a:ext cx="11009743" cy="4533934"/>
          </a:xfrm>
          <a:prstGeom prst="rect">
            <a:avLst/>
          </a:prstGeom>
          <a:ln w="15875">
            <a:solidFill>
              <a:schemeClr val="tx1"/>
            </a:solidFill>
          </a:ln>
        </p:spPr>
      </p:pic>
      <p:sp>
        <p:nvSpPr>
          <p:cNvPr id="146" name="Rectangle 145"/>
          <p:cNvSpPr/>
          <p:nvPr/>
        </p:nvSpPr>
        <p:spPr>
          <a:xfrm>
            <a:off x="1249685" y="6089550"/>
            <a:ext cx="10264503" cy="369332"/>
          </a:xfrm>
          <a:prstGeom prst="rect">
            <a:avLst/>
          </a:prstGeom>
        </p:spPr>
        <p:txBody>
          <a:bodyPr wrap="square">
            <a:spAutoFit/>
          </a:bodyPr>
          <a:lstStyle/>
          <a:p>
            <a:r>
              <a:rPr lang="en-US" u="sng" dirty="0">
                <a:latin typeface="Calibri" panose="020F0502020204030204" pitchFamily="34" charset="0"/>
                <a:ea typeface="Calibri" panose="020F0502020204030204" pitchFamily="34" charset="0"/>
                <a:hlinkClick r:id="rId4"/>
              </a:rPr>
              <a:t>https://azure.microsoft.com/en-us/updates/microsoft-azure-iot-reference-architecture-available/</a:t>
            </a:r>
            <a:r>
              <a:rPr lang="en-US" u="sng" dirty="0">
                <a:latin typeface="Calibri" panose="020F0502020204030204" pitchFamily="34" charset="0"/>
                <a:ea typeface="Calibri" panose="020F0502020204030204" pitchFamily="34" charset="0"/>
              </a:rPr>
              <a:t> </a:t>
            </a:r>
            <a:r>
              <a:rPr lang="en-US" dirty="0">
                <a:latin typeface="Calibri" panose="020F0502020204030204" pitchFamily="34" charset="0"/>
                <a:ea typeface="Calibri" panose="020F0502020204030204" pitchFamily="34" charset="0"/>
              </a:rPr>
              <a:t> </a:t>
            </a:r>
            <a:endParaRPr lang="de-DE" dirty="0"/>
          </a:p>
        </p:txBody>
      </p:sp>
    </p:spTree>
    <p:extLst>
      <p:ext uri="{BB962C8B-B14F-4D97-AF65-F5344CB8AC3E}">
        <p14:creationId xmlns:p14="http://schemas.microsoft.com/office/powerpoint/2010/main" val="9871410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Starter Kits</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val="0"/>
              </a:ext>
            </a:extLst>
          </a:blip>
          <a:srcRect l="11542" r="11542"/>
          <a:stretch/>
        </p:blipFill>
        <p:spPr>
          <a:xfrm>
            <a:off x="552204" y="3210869"/>
            <a:ext cx="1492165" cy="1492165"/>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7" l="0" r="99858">
                        <a14:foregroundMark x1="84759" y1="42635" x2="84759" y2="42635"/>
                        <a14:foregroundMark x1="84576" y1="45323" x2="84576" y2="45323"/>
                      </a14:backgroundRemoval>
                    </a14:imgEffect>
                  </a14:imgLayer>
                </a14:imgProps>
              </a:ext>
              <a:ext uri="{28A0092B-C50C-407E-A947-70E740481C1C}">
                <a14:useLocalDpi xmlns:a14="http://schemas.microsoft.com/office/drawing/2010/main" val="0"/>
              </a:ext>
            </a:extLst>
          </a:blip>
          <a:srcRect l="12285" r="10799"/>
          <a:stretch/>
        </p:blipFill>
        <p:spPr>
          <a:xfrm>
            <a:off x="552204" y="4873202"/>
            <a:ext cx="1492165" cy="1492165"/>
          </a:xfrm>
          <a:prstGeom prst="rect">
            <a:avLst/>
          </a:prstGeom>
        </p:spPr>
      </p:pic>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99368" l="11877" r="88306">
                        <a14:foregroundMark x1="84353" y1="43347" x2="84353" y2="43347"/>
                      </a14:backgroundRemoval>
                    </a14:imgEffect>
                  </a14:imgLayer>
                </a14:imgProps>
              </a:ext>
              <a:ext uri="{28A0092B-C50C-407E-A947-70E740481C1C}">
                <a14:useLocalDpi xmlns:a14="http://schemas.microsoft.com/office/drawing/2010/main" val="0"/>
              </a:ext>
            </a:extLst>
          </a:blip>
          <a:srcRect l="11542" r="11542"/>
          <a:stretch/>
        </p:blipFill>
        <p:spPr>
          <a:xfrm>
            <a:off x="552204" y="1548536"/>
            <a:ext cx="1492165" cy="1492165"/>
          </a:xfrm>
          <a:prstGeom prst="rect">
            <a:avLst/>
          </a:prstGeom>
        </p:spPr>
      </p:pic>
      <p:sp>
        <p:nvSpPr>
          <p:cNvPr id="8" name="TextBox 7"/>
          <p:cNvSpPr txBox="1"/>
          <p:nvPr/>
        </p:nvSpPr>
        <p:spPr>
          <a:xfrm>
            <a:off x="2033035" y="1439862"/>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Raspberry Pi 2 Kit</a:t>
            </a:r>
          </a:p>
          <a:p>
            <a:pPr defTabSz="932597">
              <a:lnSpc>
                <a:spcPct val="90000"/>
              </a:lnSpc>
              <a:spcAft>
                <a:spcPts val="612"/>
              </a:spcAft>
              <a:defRPr/>
            </a:pPr>
            <a:r>
              <a:rPr lang="en-US" sz="1836" kern="0" dirty="0"/>
              <a:t>Windows 10 and Raspbian</a:t>
            </a:r>
          </a:p>
          <a:p>
            <a:pPr defTabSz="932597">
              <a:lnSpc>
                <a:spcPct val="90000"/>
              </a:lnSpc>
              <a:spcAft>
                <a:spcPts val="612"/>
              </a:spcAft>
              <a:defRPr/>
            </a:pPr>
            <a:r>
              <a:rPr lang="en-US" sz="1836" kern="0" dirty="0"/>
              <a:t>Samples in C and C#</a:t>
            </a:r>
          </a:p>
        </p:txBody>
      </p:sp>
      <p:sp>
        <p:nvSpPr>
          <p:cNvPr id="9" name="TextBox 8"/>
          <p:cNvSpPr txBox="1"/>
          <p:nvPr/>
        </p:nvSpPr>
        <p:spPr>
          <a:xfrm>
            <a:off x="2004200" y="3056569"/>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M0 Wi-Fi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sp>
        <p:nvSpPr>
          <p:cNvPr id="10" name="TextBox 9"/>
          <p:cNvSpPr txBox="1"/>
          <p:nvPr/>
        </p:nvSpPr>
        <p:spPr>
          <a:xfrm>
            <a:off x="2002581" y="4766342"/>
            <a:ext cx="4291856" cy="1302776"/>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Huzzah ESP8266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grpSp>
        <p:nvGrpSpPr>
          <p:cNvPr id="11" name="Group 10"/>
          <p:cNvGrpSpPr/>
          <p:nvPr/>
        </p:nvGrpSpPr>
        <p:grpSpPr>
          <a:xfrm>
            <a:off x="6890035" y="3438890"/>
            <a:ext cx="5105694" cy="1565371"/>
            <a:chOff x="6904037" y="2099287"/>
            <a:chExt cx="5006037" cy="1534817"/>
          </a:xfrm>
        </p:grpSpPr>
        <p:pic>
          <p:nvPicPr>
            <p:cNvPr id="12" name="Picture 1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4037" y="2171064"/>
              <a:ext cx="1463040" cy="1463040"/>
            </a:xfrm>
            <a:prstGeom prst="rect">
              <a:avLst/>
            </a:prstGeom>
          </p:spPr>
        </p:pic>
        <p:sp>
          <p:nvSpPr>
            <p:cNvPr id="13" name="TextBox 12"/>
            <p:cNvSpPr txBox="1"/>
            <p:nvPr/>
          </p:nvSpPr>
          <p:spPr>
            <a:xfrm>
              <a:off x="8367077" y="2099287"/>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ThingDev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and C</a:t>
              </a:r>
            </a:p>
          </p:txBody>
        </p:sp>
      </p:grpSp>
      <p:grpSp>
        <p:nvGrpSpPr>
          <p:cNvPr id="14" name="Group 13"/>
          <p:cNvGrpSpPr/>
          <p:nvPr/>
        </p:nvGrpSpPr>
        <p:grpSpPr>
          <a:xfrm>
            <a:off x="6890035" y="1536177"/>
            <a:ext cx="5176286" cy="1450716"/>
            <a:chOff x="6858000" y="4206240"/>
            <a:chExt cx="5075251" cy="1422400"/>
          </a:xfrm>
        </p:grpSpPr>
        <p:sp>
          <p:nvSpPr>
            <p:cNvPr id="15" name="TextBox 14"/>
            <p:cNvSpPr txBox="1"/>
            <p:nvPr/>
          </p:nvSpPr>
          <p:spPr>
            <a:xfrm>
              <a:off x="8390254" y="4259262"/>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Intel Edison Kit</a:t>
              </a:r>
            </a:p>
            <a:p>
              <a:pPr defTabSz="932597">
                <a:lnSpc>
                  <a:spcPct val="90000"/>
                </a:lnSpc>
                <a:spcAft>
                  <a:spcPts val="612"/>
                </a:spcAft>
                <a:defRPr/>
              </a:pPr>
              <a:r>
                <a:rPr lang="en-US" sz="1836" kern="0" dirty="0"/>
                <a:t>Linux Yocto</a:t>
              </a:r>
            </a:p>
            <a:p>
              <a:pPr defTabSz="932597">
                <a:lnSpc>
                  <a:spcPct val="90000"/>
                </a:lnSpc>
                <a:spcAft>
                  <a:spcPts val="612"/>
                </a:spcAft>
                <a:defRPr/>
              </a:pPr>
              <a:r>
                <a:rPr lang="en-US" sz="1836" kern="0" dirty="0"/>
                <a:t>Samples in JavaScript (Node.js)</a:t>
              </a:r>
            </a:p>
          </p:txBody>
        </p:sp>
        <p:pic>
          <p:nvPicPr>
            <p:cNvPr id="16" name="Picture 15"/>
            <p:cNvPicPr>
              <a:picLocks noChangeAspect="1"/>
            </p:cNvPicPr>
            <p:nvPr/>
          </p:nvPicPr>
          <p:blipFill rotWithShape="1">
            <a:blip r:embed="rId9" cstate="print">
              <a:clrChange>
                <a:clrFrom>
                  <a:srgbClr val="E4E4E4"/>
                </a:clrFrom>
                <a:clrTo>
                  <a:srgbClr val="E4E4E4">
                    <a:alpha val="0"/>
                  </a:srgbClr>
                </a:clrTo>
              </a:clrChange>
              <a:extLst>
                <a:ext uri="{BEBA8EAE-BF5A-486C-A8C5-ECC9F3942E4B}">
                  <a14:imgProps xmlns:a14="http://schemas.microsoft.com/office/drawing/2010/main">
                    <a14:imgLayer r:embed="rId10">
                      <a14:imgEffect>
                        <a14:backgroundRemoval t="10819" b="94152" l="15595" r="82261">
                          <a14:foregroundMark x1="65692" y1="30409" x2="65692" y2="30409"/>
                        </a14:backgroundRemoval>
                      </a14:imgEffect>
                    </a14:imgLayer>
                  </a14:imgProps>
                </a:ext>
                <a:ext uri="{28A0092B-C50C-407E-A947-70E740481C1C}">
                  <a14:useLocalDpi xmlns:a14="http://schemas.microsoft.com/office/drawing/2010/main" val="0"/>
                </a:ext>
              </a:extLst>
            </a:blip>
            <a:srcRect l="13557" t="1266" r="13586" b="-1266"/>
            <a:stretch/>
          </p:blipFill>
          <p:spPr>
            <a:xfrm>
              <a:off x="6858000" y="4206240"/>
              <a:ext cx="1554480" cy="1422400"/>
            </a:xfrm>
            <a:prstGeom prst="rect">
              <a:avLst/>
            </a:prstGeom>
          </p:spPr>
        </p:pic>
      </p:grpSp>
      <p:sp>
        <p:nvSpPr>
          <p:cNvPr id="17" name="TextBox 16"/>
          <p:cNvSpPr txBox="1"/>
          <p:nvPr/>
        </p:nvSpPr>
        <p:spPr>
          <a:xfrm>
            <a:off x="8275637" y="5707062"/>
            <a:ext cx="4025738" cy="88683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040" kern="0" dirty="0">
                <a:solidFill>
                  <a:schemeClr val="bg1"/>
                </a:solidFill>
                <a:hlinkClick r:id="rId11"/>
              </a:rPr>
              <a:t>http://azure.com/iotstarterkits</a:t>
            </a:r>
            <a:endParaRPr lang="en-US" sz="2040" kern="0" dirty="0">
              <a:solidFill>
                <a:schemeClr val="bg1"/>
              </a:solidFill>
            </a:endParaRPr>
          </a:p>
          <a:p>
            <a:pPr defTabSz="932597">
              <a:lnSpc>
                <a:spcPct val="90000"/>
              </a:lnSpc>
              <a:spcAft>
                <a:spcPts val="612"/>
              </a:spcAft>
              <a:defRPr/>
            </a:pPr>
            <a:endParaRPr lang="en-US" sz="1632" kern="0" dirty="0">
              <a:solidFill>
                <a:schemeClr val="bg1"/>
              </a:solidFill>
            </a:endParaRPr>
          </a:p>
        </p:txBody>
      </p:sp>
    </p:spTree>
    <p:extLst>
      <p:ext uri="{BB962C8B-B14F-4D97-AF65-F5344CB8AC3E}">
        <p14:creationId xmlns:p14="http://schemas.microsoft.com/office/powerpoint/2010/main" val="1976916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a:solidFill>
                  <a:schemeClr val="tx1"/>
                </a:solidFill>
              </a:rPr>
              <a:t>IoT SDKs</a:t>
            </a:r>
            <a:endParaRPr lang="en-US" dirty="0">
              <a:solidFill>
                <a:schemeClr val="tx1"/>
              </a:solidFill>
            </a:endParaRPr>
          </a:p>
        </p:txBody>
      </p:sp>
      <p:pic>
        <p:nvPicPr>
          <p:cNvPr id="5" name="Picture 4"/>
          <p:cNvPicPr>
            <a:picLocks noChangeAspect="1"/>
          </p:cNvPicPr>
          <p:nvPr/>
        </p:nvPicPr>
        <p:blipFill>
          <a:blip r:embed="rId2"/>
          <a:stretch>
            <a:fillRect/>
          </a:stretch>
        </p:blipFill>
        <p:spPr>
          <a:xfrm>
            <a:off x="7907368" y="1005107"/>
            <a:ext cx="3939304" cy="5437060"/>
          </a:xfrm>
          <a:prstGeom prst="rect">
            <a:avLst/>
          </a:prstGeom>
        </p:spPr>
      </p:pic>
      <p:sp>
        <p:nvSpPr>
          <p:cNvPr id="9" name="Content Placeholder 2"/>
          <p:cNvSpPr txBox="1">
            <a:spLocks/>
          </p:cNvSpPr>
          <p:nvPr/>
        </p:nvSpPr>
        <p:spPr>
          <a:xfrm>
            <a:off x="274639" y="1135062"/>
            <a:ext cx="8229601" cy="558306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2"/>
                </a:solidFill>
              </a:rPr>
              <a:t>Open Source</a:t>
            </a:r>
          </a:p>
          <a:p>
            <a:pPr lvl="1"/>
            <a:r>
              <a:rPr lang="en-US" sz="1400" dirty="0">
                <a:solidFill>
                  <a:schemeClr val="tx1"/>
                </a:solidFill>
              </a:rPr>
              <a:t>Everything is on GitHub, open source under MIT license</a:t>
            </a:r>
          </a:p>
          <a:p>
            <a:r>
              <a:rPr lang="en-US" sz="2800" dirty="0">
                <a:solidFill>
                  <a:schemeClr val="tx2"/>
                </a:solidFill>
              </a:rPr>
              <a:t>Cross-Platform Support</a:t>
            </a:r>
          </a:p>
          <a:p>
            <a:pPr lvl="1"/>
            <a:r>
              <a:rPr lang="en-US" sz="1400" dirty="0">
                <a:solidFill>
                  <a:schemeClr val="tx1"/>
                </a:solidFill>
              </a:rPr>
              <a:t>Microcontrollers (ARM </a:t>
            </a:r>
            <a:r>
              <a:rPr lang="en-US" sz="1400" dirty="0" err="1">
                <a:solidFill>
                  <a:schemeClr val="tx1"/>
                </a:solidFill>
              </a:rPr>
              <a:t>Mbed</a:t>
            </a:r>
            <a:r>
              <a:rPr lang="en-US" sz="1400" dirty="0">
                <a:solidFill>
                  <a:schemeClr val="tx1"/>
                </a:solidFill>
              </a:rPr>
              <a:t>, Arduino, ESP8622, TI CC3200,…)</a:t>
            </a:r>
          </a:p>
          <a:p>
            <a:pPr lvl="1"/>
            <a:r>
              <a:rPr lang="en-US" sz="1400" dirty="0">
                <a:solidFill>
                  <a:schemeClr val="tx1"/>
                </a:solidFill>
              </a:rPr>
              <a:t>RTOS, Linux (Ubuntu, </a:t>
            </a:r>
            <a:r>
              <a:rPr lang="en-US" sz="1400" dirty="0" err="1">
                <a:solidFill>
                  <a:schemeClr val="tx1"/>
                </a:solidFill>
              </a:rPr>
              <a:t>Debian</a:t>
            </a:r>
            <a:r>
              <a:rPr lang="en-US" sz="1400" dirty="0">
                <a:solidFill>
                  <a:schemeClr val="tx1"/>
                </a:solidFill>
              </a:rPr>
              <a:t>, Fedora, </a:t>
            </a:r>
            <a:r>
              <a:rPr lang="en-US" sz="1400" dirty="0" err="1">
                <a:solidFill>
                  <a:schemeClr val="tx1"/>
                </a:solidFill>
              </a:rPr>
              <a:t>Raspbian</a:t>
            </a:r>
            <a:r>
              <a:rPr lang="en-US" sz="1400" dirty="0">
                <a:solidFill>
                  <a:schemeClr val="tx1"/>
                </a:solidFill>
              </a:rPr>
              <a:t>), Windows 7/8/10, Android, iOS (with </a:t>
            </a:r>
            <a:r>
              <a:rPr lang="en-US" sz="1400" dirty="0" err="1">
                <a:solidFill>
                  <a:schemeClr val="tx1"/>
                </a:solidFill>
              </a:rPr>
              <a:t>Xamarin</a:t>
            </a:r>
            <a:r>
              <a:rPr lang="en-US" sz="1400" dirty="0">
                <a:solidFill>
                  <a:schemeClr val="tx1"/>
                </a:solidFill>
              </a:rPr>
              <a:t>)</a:t>
            </a:r>
          </a:p>
          <a:p>
            <a:r>
              <a:rPr lang="en-US" sz="2800" dirty="0">
                <a:solidFill>
                  <a:schemeClr val="tx2"/>
                </a:solidFill>
              </a:rPr>
              <a:t>Multi-Language Support</a:t>
            </a:r>
          </a:p>
          <a:p>
            <a:pPr lvl="1"/>
            <a:r>
              <a:rPr lang="en-US" sz="1400" dirty="0">
                <a:solidFill>
                  <a:schemeClr val="tx1"/>
                </a:solidFill>
              </a:rPr>
              <a:t>Service Client SDK – C#, Java, JavaScript, Python (on its way)</a:t>
            </a:r>
          </a:p>
          <a:p>
            <a:pPr lvl="1"/>
            <a:r>
              <a:rPr lang="en-US" sz="1400" dirty="0">
                <a:solidFill>
                  <a:schemeClr val="tx1"/>
                </a:solidFill>
              </a:rPr>
              <a:t>Device Client SDK – C, JavaScript, Java, C# (including PCL), Python</a:t>
            </a:r>
          </a:p>
          <a:p>
            <a:r>
              <a:rPr lang="en-US" sz="2800" dirty="0" err="1">
                <a:solidFill>
                  <a:schemeClr val="tx2"/>
                </a:solidFill>
              </a:rPr>
              <a:t>Xamarin</a:t>
            </a:r>
            <a:r>
              <a:rPr lang="en-US" sz="2800" dirty="0">
                <a:solidFill>
                  <a:schemeClr val="tx2"/>
                </a:solidFill>
              </a:rPr>
              <a:t> Compatible</a:t>
            </a:r>
          </a:p>
          <a:p>
            <a:pPr lvl="1"/>
            <a:r>
              <a:rPr lang="en-US" sz="1400" dirty="0">
                <a:solidFill>
                  <a:schemeClr val="tx1"/>
                </a:solidFill>
              </a:rPr>
              <a:t>Includes </a:t>
            </a:r>
            <a:r>
              <a:rPr lang="en-US" sz="1400" dirty="0" err="1">
                <a:solidFill>
                  <a:schemeClr val="tx1"/>
                </a:solidFill>
              </a:rPr>
              <a:t>Xamarin</a:t>
            </a:r>
            <a:r>
              <a:rPr lang="en-US" sz="1400" dirty="0">
                <a:solidFill>
                  <a:schemeClr val="tx1"/>
                </a:solidFill>
              </a:rPr>
              <a:t> compatible libraries</a:t>
            </a:r>
          </a:p>
          <a:p>
            <a:r>
              <a:rPr lang="en-US" sz="2800" dirty="0">
                <a:solidFill>
                  <a:schemeClr val="tx2"/>
                </a:solidFill>
              </a:rPr>
              <a:t>Packages</a:t>
            </a:r>
          </a:p>
          <a:p>
            <a:pPr lvl="1"/>
            <a:r>
              <a:rPr lang="en-US" sz="1400" dirty="0" err="1">
                <a:solidFill>
                  <a:schemeClr val="tx1"/>
                </a:solidFill>
              </a:rPr>
              <a:t>NuGet</a:t>
            </a:r>
            <a:r>
              <a:rPr lang="en-US" sz="1400" dirty="0">
                <a:solidFill>
                  <a:schemeClr val="tx1"/>
                </a:solidFill>
              </a:rPr>
              <a:t>, </a:t>
            </a:r>
            <a:r>
              <a:rPr lang="en-US" sz="1400" dirty="0" err="1">
                <a:solidFill>
                  <a:schemeClr val="tx1"/>
                </a:solidFill>
              </a:rPr>
              <a:t>npm</a:t>
            </a:r>
            <a:r>
              <a:rPr lang="en-US" sz="1400" dirty="0">
                <a:solidFill>
                  <a:schemeClr val="tx1"/>
                </a:solidFill>
              </a:rPr>
              <a:t>, maven, apt-get</a:t>
            </a:r>
          </a:p>
          <a:p>
            <a:r>
              <a:rPr lang="en-US" sz="2800" dirty="0">
                <a:solidFill>
                  <a:schemeClr val="tx2"/>
                </a:solidFill>
              </a:rPr>
              <a:t>Tools</a:t>
            </a:r>
          </a:p>
          <a:p>
            <a:pPr lvl="1"/>
            <a:r>
              <a:rPr lang="en-US" sz="1400" dirty="0">
                <a:solidFill>
                  <a:schemeClr val="tx1"/>
                </a:solidFill>
              </a:rPr>
              <a:t>X-plat CLI (</a:t>
            </a:r>
            <a:r>
              <a:rPr lang="en-US" sz="1400" dirty="0" err="1">
                <a:solidFill>
                  <a:schemeClr val="tx1"/>
                </a:solidFill>
              </a:rPr>
              <a:t>iothub</a:t>
            </a:r>
            <a:r>
              <a:rPr lang="en-US" sz="1400" dirty="0">
                <a:solidFill>
                  <a:schemeClr val="tx1"/>
                </a:solidFill>
              </a:rPr>
              <a:t>-explorer) and for Windows (Device-Explorer)</a:t>
            </a:r>
          </a:p>
          <a:p>
            <a:r>
              <a:rPr lang="en-US" sz="2800" dirty="0">
                <a:solidFill>
                  <a:schemeClr val="tx2"/>
                </a:solidFill>
              </a:rPr>
              <a:t>Easy To Get Started</a:t>
            </a:r>
          </a:p>
          <a:p>
            <a:pPr lvl="1"/>
            <a:r>
              <a:rPr lang="en-US" sz="1400" dirty="0">
                <a:solidFill>
                  <a:schemeClr val="tx1"/>
                </a:solidFill>
              </a:rPr>
              <a:t>Samples, walkthroughs to get you started quickly</a:t>
            </a:r>
          </a:p>
        </p:txBody>
      </p:sp>
    </p:spTree>
    <p:extLst>
      <p:ext uri="{BB962C8B-B14F-4D97-AF65-F5344CB8AC3E}">
        <p14:creationId xmlns:p14="http://schemas.microsoft.com/office/powerpoint/2010/main" val="15606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fade">
                                      <p:cBhvr>
                                        <p:cTn id="45" dur="500"/>
                                        <p:tgtEl>
                                          <p:spTgt spid="9">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fade">
                                      <p:cBhvr>
                                        <p:cTn id="48" dur="500"/>
                                        <p:tgtEl>
                                          <p:spTgt spid="9">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12" end="12"/>
                                            </p:txEl>
                                          </p:spTgt>
                                        </p:tgtEl>
                                        <p:attrNameLst>
                                          <p:attrName>style.visibility</p:attrName>
                                        </p:attrNameLst>
                                      </p:cBhvr>
                                      <p:to>
                                        <p:strVal val="visible"/>
                                      </p:to>
                                    </p:set>
                                    <p:animEffect transition="in" filter="fade">
                                      <p:cBhvr>
                                        <p:cTn id="53" dur="500"/>
                                        <p:tgtEl>
                                          <p:spTgt spid="9">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animEffect transition="in" filter="fade">
                                      <p:cBhvr>
                                        <p:cTn id="56" dur="500"/>
                                        <p:tgtEl>
                                          <p:spTgt spid="9">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xEl>
                                              <p:pRg st="14" end="14"/>
                                            </p:txEl>
                                          </p:spTgt>
                                        </p:tgtEl>
                                        <p:attrNameLst>
                                          <p:attrName>style.visibility</p:attrName>
                                        </p:attrNameLst>
                                      </p:cBhvr>
                                      <p:to>
                                        <p:strVal val="visible"/>
                                      </p:to>
                                    </p:set>
                                    <p:animEffect transition="in" filter="fade">
                                      <p:cBhvr>
                                        <p:cTn id="61" dur="500"/>
                                        <p:tgtEl>
                                          <p:spTgt spid="9">
                                            <p:txEl>
                                              <p:pRg st="14" end="1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xEl>
                                              <p:pRg st="15" end="15"/>
                                            </p:txEl>
                                          </p:spTgt>
                                        </p:tgtEl>
                                        <p:attrNameLst>
                                          <p:attrName>style.visibility</p:attrName>
                                        </p:attrNameLst>
                                      </p:cBhvr>
                                      <p:to>
                                        <p:strVal val="visible"/>
                                      </p:to>
                                    </p:set>
                                    <p:animEffect transition="in" filter="fade">
                                      <p:cBhvr>
                                        <p:cTn id="64"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 &amp; Service Client SDKs</a:t>
            </a:r>
          </a:p>
        </p:txBody>
      </p:sp>
      <p:graphicFrame>
        <p:nvGraphicFramePr>
          <p:cNvPr id="4" name="Table 3"/>
          <p:cNvGraphicFramePr>
            <a:graphicFrameLocks noGrp="1"/>
          </p:cNvGraphicFramePr>
          <p:nvPr>
            <p:extLst/>
          </p:nvPr>
        </p:nvGraphicFramePr>
        <p:xfrm>
          <a:off x="198437" y="1058862"/>
          <a:ext cx="11965766" cy="5374280"/>
        </p:xfrm>
        <a:graphic>
          <a:graphicData uri="http://schemas.openxmlformats.org/drawingml/2006/table">
            <a:tbl>
              <a:tblPr firstRow="1" firstCol="1">
                <a:tableStyleId>{9DCAF9ED-07DC-4A11-8D7F-57B35C25682E}</a:tableStyleId>
              </a:tblPr>
              <a:tblGrid>
                <a:gridCol w="1589375">
                  <a:extLst>
                    <a:ext uri="{9D8B030D-6E8A-4147-A177-3AD203B41FA5}">
                      <a16:colId xmlns:a16="http://schemas.microsoft.com/office/drawing/2014/main" val="1179719426"/>
                    </a:ext>
                  </a:extLst>
                </a:gridCol>
                <a:gridCol w="1763425">
                  <a:extLst>
                    <a:ext uri="{9D8B030D-6E8A-4147-A177-3AD203B41FA5}">
                      <a16:colId xmlns:a16="http://schemas.microsoft.com/office/drawing/2014/main" val="3385457458"/>
                    </a:ext>
                  </a:extLst>
                </a:gridCol>
                <a:gridCol w="838200">
                  <a:extLst>
                    <a:ext uri="{9D8B030D-6E8A-4147-A177-3AD203B41FA5}">
                      <a16:colId xmlns:a16="http://schemas.microsoft.com/office/drawing/2014/main" val="3381457757"/>
                    </a:ext>
                  </a:extLst>
                </a:gridCol>
                <a:gridCol w="3048000">
                  <a:extLst>
                    <a:ext uri="{9D8B030D-6E8A-4147-A177-3AD203B41FA5}">
                      <a16:colId xmlns:a16="http://schemas.microsoft.com/office/drawing/2014/main" val="2896105674"/>
                    </a:ext>
                  </a:extLst>
                </a:gridCol>
                <a:gridCol w="4726766">
                  <a:extLst>
                    <a:ext uri="{9D8B030D-6E8A-4147-A177-3AD203B41FA5}">
                      <a16:colId xmlns:a16="http://schemas.microsoft.com/office/drawing/2014/main" val="3420637612"/>
                    </a:ext>
                  </a:extLst>
                </a:gridCol>
              </a:tblGrid>
              <a:tr h="157895">
                <a:tc>
                  <a:txBody>
                    <a:bodyPr/>
                    <a:lstStyle/>
                    <a:p>
                      <a:pPr algn="l" fontAlgn="t"/>
                      <a:r>
                        <a:rPr lang="en-US" sz="1100" u="none" strike="noStrike" dirty="0">
                          <a:effectLst/>
                        </a:rPr>
                        <a:t>Client</a:t>
                      </a:r>
                      <a:endParaRPr lang="en-US" sz="1100" b="1" i="0" u="none" strike="noStrike" dirty="0">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OS/Runtime</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Version</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Protocols</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Packages</a:t>
                      </a:r>
                      <a:endParaRPr lang="en-US" sz="1100" b="1" i="0" u="none" strike="noStrike">
                        <a:solidFill>
                          <a:srgbClr val="FFFFFF"/>
                        </a:solidFill>
                        <a:effectLst/>
                        <a:latin typeface="Calibri" panose="020F0502020204030204" pitchFamily="34" charset="0"/>
                      </a:endParaRPr>
                    </a:p>
                  </a:txBody>
                  <a:tcPr marL="2461" marR="2461" marT="2461" marB="0"/>
                </a:tc>
                <a:extLst>
                  <a:ext uri="{0D108BD9-81ED-4DB2-BD59-A6C34878D82A}">
                    <a16:rowId xmlns:a16="http://schemas.microsoft.com/office/drawing/2014/main" val="2876605132"/>
                  </a:ext>
                </a:extLst>
              </a:tr>
              <a:tr h="210899">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Debian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7.5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28786259"/>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Fedora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945305268"/>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mbed OS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2"/>
                        </a:rPr>
                        <a:t>https://developer.mbed.org/users/AzureIoTClient/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03219574"/>
                  </a:ext>
                </a:extLst>
              </a:tr>
              <a:tr h="25420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TI-RTOS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56509801"/>
                  </a:ext>
                </a:extLst>
              </a:tr>
              <a:tr h="236501">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Ubuntu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14.04</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3"/>
                        </a:rPr>
                        <a:t>https://launchpad.net/~aziotsdklinux/+archive/ubuntu/ppa-azureiot</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802048012"/>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Windows desktop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4"/>
                        </a:rPr>
                        <a:t>https://www.nuget.org/packages/Microsoft.Azure.IoTHub.IoTHubClient/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14232751"/>
                  </a:ext>
                </a:extLst>
              </a:tr>
              <a:tr h="1950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Yocto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4024784116"/>
                  </a:ext>
                </a:extLst>
              </a:tr>
              <a:tr h="4059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Arduino (MKR1000, Zero, ESP8266, Feather M0)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IDE 1.6.8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5"/>
                        </a:rPr>
                        <a:t>https://github.com/arduino-libraries/AzureIoTHub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1593099581"/>
                  </a:ext>
                </a:extLst>
              </a:tr>
              <a:tr h="279803">
                <a:tc>
                  <a:txBody>
                    <a:bodyPr/>
                    <a:lstStyle/>
                    <a:p>
                      <a:pPr algn="l" fontAlgn="t"/>
                      <a:r>
                        <a:rPr lang="en-US" sz="1100" u="none" strike="noStrike">
                          <a:effectLst/>
                        </a:rPr>
                        <a:t>Node.js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6"/>
                        </a:rPr>
                        <a:t>https://www.npmjs.com/package/azure-iot-device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263194023"/>
                  </a:ext>
                </a:extLst>
              </a:tr>
              <a:tr h="202998">
                <a:tc>
                  <a:txBody>
                    <a:bodyPr/>
                    <a:lstStyle/>
                    <a:p>
                      <a:pPr algn="l" fontAlgn="t"/>
                      <a:r>
                        <a:rPr lang="en-US" sz="1100" u="none" strike="noStrike">
                          <a:effectLst/>
                        </a:rPr>
                        <a:t>Node.js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7"/>
                        </a:rPr>
                        <a:t>https://www.npmjs.com/package/azure-iothub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463058421"/>
                  </a:ext>
                </a:extLst>
              </a:tr>
              <a:tr h="405997">
                <a:tc>
                  <a:txBody>
                    <a:bodyPr/>
                    <a:lstStyle/>
                    <a:p>
                      <a:pPr algn="l" fontAlgn="t"/>
                      <a:r>
                        <a:rPr lang="en-US" sz="1100" u="none" strike="noStrike">
                          <a:effectLst/>
                        </a:rPr>
                        <a:t>Java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(Windows)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3371672036"/>
                  </a:ext>
                </a:extLst>
              </a:tr>
              <a:tr h="405997">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815156890"/>
                  </a:ext>
                </a:extLst>
              </a:tr>
              <a:tr h="204208">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Android</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API 15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681493550"/>
                  </a:ext>
                </a:extLst>
              </a:tr>
              <a:tr h="405997">
                <a:tc>
                  <a:txBody>
                    <a:bodyPr/>
                    <a:lstStyle/>
                    <a:p>
                      <a:pPr algn="l" fontAlgn="t"/>
                      <a:r>
                        <a:rPr lang="en-US" sz="1100" u="none" strike="noStrike">
                          <a:effectLst/>
                        </a:rPr>
                        <a:t>Java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Java SE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1.8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9"/>
                        </a:rPr>
                        <a:t>http://mvnrepository.com/artifact/com.microsoft.azure.iothub-java-client/iothub-java-service-client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355941114"/>
                  </a:ext>
                </a:extLst>
              </a:tr>
              <a:tr h="237710">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629864887"/>
                  </a:ext>
                </a:extLst>
              </a:tr>
              <a:tr h="194493">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UWP</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21245899"/>
                  </a:ext>
                </a:extLst>
              </a:tr>
              <a:tr h="313329">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PCL (Xamarin, Mono, UWP, WP8.1, Win8.1)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1"/>
                        </a:rPr>
                        <a:t>https://www.nuget.org/packages/Microsoft.Azure.Devices.Client.PCL/</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024253221"/>
                  </a:ext>
                </a:extLst>
              </a:tr>
              <a:tr h="202998">
                <a:tc>
                  <a:txBody>
                    <a:bodyPr/>
                    <a:lstStyle/>
                    <a:p>
                      <a:pPr algn="l" fontAlgn="t"/>
                      <a:r>
                        <a:rPr lang="en-US" sz="1100" u="none" strike="noStrike">
                          <a:effectLst/>
                        </a:rPr>
                        <a:t>C#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12"/>
                        </a:rPr>
                        <a:t>https://www.nuget.org/packages/Microsoft.Azure.Devices/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2351951751"/>
                  </a:ext>
                </a:extLst>
              </a:tr>
              <a:tr h="304672">
                <a:tc>
                  <a:txBody>
                    <a:bodyPr/>
                    <a:lstStyle/>
                    <a:p>
                      <a:pPr algn="l" fontAlgn="t"/>
                      <a:r>
                        <a:rPr lang="en-US" sz="1100" u="none" strike="noStrike">
                          <a:effectLst/>
                        </a:rPr>
                        <a:t>Python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Python</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2.7.x, 3.4.x, 3.5.x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dirty="0">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996705710"/>
                  </a:ext>
                </a:extLst>
              </a:tr>
            </a:tbl>
          </a:graphicData>
        </a:graphic>
      </p:graphicFrame>
    </p:spTree>
    <p:extLst>
      <p:ext uri="{BB962C8B-B14F-4D97-AF65-F5344CB8AC3E}">
        <p14:creationId xmlns:p14="http://schemas.microsoft.com/office/powerpoint/2010/main" val="730310613"/>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customXml/itemProps3.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546</TotalTime>
  <Words>1987</Words>
  <Application>Microsoft Office PowerPoint</Application>
  <PresentationFormat>Custom</PresentationFormat>
  <Paragraphs>444</Paragraphs>
  <Slides>41</Slides>
  <Notes>22</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41</vt:i4>
      </vt:variant>
    </vt:vector>
  </HeadingPairs>
  <TitlesOfParts>
    <vt:vector size="51" baseType="lpstr">
      <vt:lpstr>Arial</vt:lpstr>
      <vt:lpstr>Calibri</vt:lpstr>
      <vt:lpstr>Consolas</vt:lpstr>
      <vt:lpstr>Segoe</vt:lpstr>
      <vt:lpstr>Segoe UI</vt:lpstr>
      <vt:lpstr>Segoe UI Light</vt:lpstr>
      <vt:lpstr>Segoe UI Semilight</vt:lpstr>
      <vt:lpstr>Wingdings</vt:lpstr>
      <vt:lpstr>WHITE TEMPLATE</vt:lpstr>
      <vt:lpstr>COLOR TEMPLATE</vt:lpstr>
      <vt:lpstr>Module 8: Azure Features and Other APIs</vt:lpstr>
      <vt:lpstr>Agenda</vt:lpstr>
      <vt:lpstr>Internet of Things (IoT)</vt:lpstr>
      <vt:lpstr>Real World IoT Use Cases</vt:lpstr>
      <vt:lpstr>Azure IoT Hub features</vt:lpstr>
      <vt:lpstr>IoT Reference Architecture</vt:lpstr>
      <vt:lpstr>Azure IoT Starter Kits</vt:lpstr>
      <vt:lpstr>Azure IoT SDKs</vt:lpstr>
      <vt:lpstr>Device &amp; Service Client SDKs</vt:lpstr>
      <vt:lpstr>Resources</vt:lpstr>
      <vt:lpstr>Cognitive</vt:lpstr>
      <vt:lpstr>Microsoft Cognitive Services Give your apps  a human side</vt:lpstr>
      <vt:lpstr>Vision</vt:lpstr>
      <vt:lpstr>Speech</vt:lpstr>
      <vt:lpstr>Language</vt:lpstr>
      <vt:lpstr>Knowledge</vt:lpstr>
      <vt:lpstr>Search</vt:lpstr>
      <vt:lpstr>How do I use it?</vt:lpstr>
      <vt:lpstr>Links</vt:lpstr>
      <vt:lpstr>Bot Framework</vt:lpstr>
      <vt:lpstr>PowerPoint Presentation</vt:lpstr>
      <vt:lpstr>My Org Bot – Vacation Reporting</vt:lpstr>
      <vt:lpstr>Bot Framework Components </vt:lpstr>
      <vt:lpstr>Bot Builder SDK</vt:lpstr>
      <vt:lpstr>Supported Channels</vt:lpstr>
      <vt:lpstr>Getting Started with Azure Bot  www.botframework.com github.com/Microsoft/BotBuilder</vt:lpstr>
      <vt:lpstr>Office APIs</vt:lpstr>
      <vt:lpstr>Skype for Business</vt:lpstr>
      <vt:lpstr>Engage users through conversations</vt:lpstr>
      <vt:lpstr>Line of Business App Integration</vt:lpstr>
      <vt:lpstr>Remote Advisor: Client  Advisor</vt:lpstr>
      <vt:lpstr>Remote Advisor: Mobility</vt:lpstr>
      <vt:lpstr>Remote Advisor: Agent Experience</vt:lpstr>
      <vt:lpstr>Skype Developer Platform Design</vt:lpstr>
      <vt:lpstr>References</vt:lpstr>
      <vt:lpstr>OneNote API</vt:lpstr>
      <vt:lpstr>OneNote Extensibility Scenarios</vt:lpstr>
      <vt:lpstr>Embed Interactive Web Objects into Canvas </vt:lpstr>
      <vt:lpstr>OneNote HTTP REST APIs</vt:lpstr>
      <vt:lpstr>Further Reading</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Israel Vega Jr.</cp:lastModifiedBy>
  <cp:revision>36</cp:revision>
  <dcterms:created xsi:type="dcterms:W3CDTF">2016-10-04T22:06:48Z</dcterms:created>
  <dcterms:modified xsi:type="dcterms:W3CDTF">2016-10-07T23:26:39Z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